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8"/>
  </p:notesMasterIdLst>
  <p:sldIdLst>
    <p:sldId id="256" r:id="rId2"/>
    <p:sldId id="259" r:id="rId3"/>
    <p:sldId id="260" r:id="rId4"/>
    <p:sldId id="297" r:id="rId5"/>
    <p:sldId id="299" r:id="rId6"/>
    <p:sldId id="298" r:id="rId7"/>
    <p:sldId id="264" r:id="rId8"/>
    <p:sldId id="271" r:id="rId9"/>
    <p:sldId id="268" r:id="rId10"/>
    <p:sldId id="300" r:id="rId11"/>
    <p:sldId id="267" r:id="rId12"/>
    <p:sldId id="273" r:id="rId13"/>
    <p:sldId id="302" r:id="rId14"/>
    <p:sldId id="303" r:id="rId15"/>
    <p:sldId id="278" r:id="rId16"/>
    <p:sldId id="288" r:id="rId17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9"/>
    </p:embeddedFont>
    <p:embeddedFont>
      <p:font typeface="IBM Plex Sans Condensed" panose="020F050202020403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15D03E-260C-CA40-BD6F-2B4B941394D5}" v="4629" dt="2022-04-01T00:02:14.964"/>
    <p1510:client id="{265A1629-F8FB-5E76-B031-DDC707129A5A}" v="2" dt="2022-04-01T00:17:29.603"/>
    <p1510:client id="{352FACF8-6044-59D4-F65D-4556F4216B34}" v="4" dt="2022-04-13T22:56:50.130"/>
    <p1510:client id="{818FE4E7-1527-3FEF-6B4E-27E1BF7E8E93}" v="49" dt="2022-03-31T01:00:27.722"/>
    <p1510:client id="{B4CDD64B-2E4D-5047-AA72-9349F5808489}" v="2" dt="2022-03-31T23:48:49.530"/>
  </p1510:revLst>
</p1510:revInfo>
</file>

<file path=ppt/tableStyles.xml><?xml version="1.0" encoding="utf-8"?>
<a:tblStyleLst xmlns:a="http://schemas.openxmlformats.org/drawingml/2006/main" def="{5C7B9036-0881-475A-ADF6-831E9562A627}">
  <a:tblStyle styleId="{5C7B9036-0881-475A-ADF6-831E9562A6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57EC41A-727B-416F-B59B-BBC701B8EA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92897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err="1"/>
              <a:t>sdsdgsgsgdsf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9775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96860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c2e6846af6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c2e6846af6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Je </a:t>
            </a:r>
            <a:r>
              <a:rPr lang="en-CA" err="1"/>
              <a:t>sens</a:t>
            </a:r>
            <a:r>
              <a:rPr lang="en-CA"/>
              <a:t> que </a:t>
            </a:r>
            <a:r>
              <a:rPr lang="en-CA" err="1"/>
              <a:t>tu</a:t>
            </a:r>
            <a:r>
              <a:rPr lang="en-CA"/>
              <a:t> recite un texte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3997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1564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80328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79100" y="1137350"/>
            <a:ext cx="4959600" cy="28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F4FC68"/>
            </a:gs>
            <a:gs pos="58000">
              <a:schemeClr val="accent2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779100" y="1517488"/>
            <a:ext cx="4960500" cy="162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779100" y="3242313"/>
            <a:ext cx="49605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rgbClr val="FFE659"/>
            </a:gs>
            <a:gs pos="58000">
              <a:schemeClr val="accent4"/>
            </a:gs>
            <a:gs pos="100000">
              <a:schemeClr val="accent4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781775" y="768275"/>
            <a:ext cx="6652425" cy="3622950"/>
          </a:xfrm>
          <a:custGeom>
            <a:avLst/>
            <a:gdLst/>
            <a:ahLst/>
            <a:cxnLst/>
            <a:rect l="l" t="t" r="r" b="b"/>
            <a:pathLst>
              <a:path w="266097" h="144918" extrusionOk="0">
                <a:moveTo>
                  <a:pt x="0" y="153"/>
                </a:moveTo>
                <a:lnTo>
                  <a:pt x="249225" y="0"/>
                </a:lnTo>
                <a:lnTo>
                  <a:pt x="249225" y="34949"/>
                </a:lnTo>
                <a:lnTo>
                  <a:pt x="266097" y="50315"/>
                </a:lnTo>
                <a:lnTo>
                  <a:pt x="248923" y="47415"/>
                </a:lnTo>
                <a:lnTo>
                  <a:pt x="248924" y="144918"/>
                </a:lnTo>
                <a:lnTo>
                  <a:pt x="63" y="14491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1286575" y="1250325"/>
            <a:ext cx="4844700" cy="265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▪"/>
              <a:defRPr sz="3000" i="1"/>
            </a:lvl1pPr>
            <a:lvl2pPr marL="914400" lvl="1" indent="-419100" rtl="0">
              <a:spcBef>
                <a:spcPts val="800"/>
              </a:spcBef>
              <a:spcAft>
                <a:spcPts val="0"/>
              </a:spcAft>
              <a:buSzPts val="3000"/>
              <a:buChar char="▫"/>
              <a:defRPr sz="3000" i="1"/>
            </a:lvl2pPr>
            <a:lvl3pPr marL="1371600" lvl="2" indent="-419100" rtl="0">
              <a:spcBef>
                <a:spcPts val="800"/>
              </a:spcBef>
              <a:spcAft>
                <a:spcPts val="0"/>
              </a:spcAft>
              <a:buSzPts val="3000"/>
              <a:buChar char="⬝"/>
              <a:defRPr sz="3000" i="1"/>
            </a:lvl3pPr>
            <a:lvl4pPr marL="1828800" lvl="3" indent="-419100" rtl="0">
              <a:spcBef>
                <a:spcPts val="800"/>
              </a:spcBef>
              <a:spcAft>
                <a:spcPts val="0"/>
              </a:spcAft>
              <a:buSzPts val="3000"/>
              <a:buChar char="⬞"/>
              <a:defRPr sz="3000" i="1"/>
            </a:lvl4pPr>
            <a:lvl5pPr marL="2286000" lvl="4" indent="-419100" rtl="0">
              <a:spcBef>
                <a:spcPts val="800"/>
              </a:spcBef>
              <a:spcAft>
                <a:spcPts val="0"/>
              </a:spcAft>
              <a:buSzPts val="3000"/>
              <a:buChar char="○"/>
              <a:defRPr sz="3000" i="1"/>
            </a:lvl5pPr>
            <a:lvl6pPr marL="2743200" lvl="5" indent="-419100" rtl="0">
              <a:spcBef>
                <a:spcPts val="800"/>
              </a:spcBef>
              <a:spcAft>
                <a:spcPts val="0"/>
              </a:spcAft>
              <a:buSzPts val="3000"/>
              <a:buChar char="■"/>
              <a:defRPr sz="3000" i="1"/>
            </a:lvl6pPr>
            <a:lvl7pPr marL="3200400" lvl="6" indent="-419100" rtl="0">
              <a:spcBef>
                <a:spcPts val="800"/>
              </a:spcBef>
              <a:spcAft>
                <a:spcPts val="0"/>
              </a:spcAft>
              <a:buSzPts val="3000"/>
              <a:buChar char="●"/>
              <a:defRPr sz="3000" i="1"/>
            </a:lvl7pPr>
            <a:lvl8pPr marL="3657600" lvl="7" indent="-419100" rtl="0">
              <a:spcBef>
                <a:spcPts val="800"/>
              </a:spcBef>
              <a:spcAft>
                <a:spcPts val="0"/>
              </a:spcAft>
              <a:buSzPts val="3000"/>
              <a:buChar char="○"/>
              <a:defRPr sz="3000" i="1"/>
            </a:lvl8pPr>
            <a:lvl9pPr marL="4114800" lvl="8" indent="-419100" rtl="0">
              <a:spcBef>
                <a:spcPts val="800"/>
              </a:spcBef>
              <a:spcAft>
                <a:spcPts val="800"/>
              </a:spcAft>
              <a:buSzPts val="3000"/>
              <a:buChar char="■"/>
              <a:defRPr sz="3000" i="1"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gradFill>
          <a:gsLst>
            <a:gs pos="0">
              <a:srgbClr val="FF9F4D"/>
            </a:gs>
            <a:gs pos="58000">
              <a:schemeClr val="accent5"/>
            </a:gs>
            <a:gs pos="100000">
              <a:schemeClr val="accent5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779100" y="1277748"/>
            <a:ext cx="49755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⬞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gradFill>
          <a:gsLst>
            <a:gs pos="0">
              <a:srgbClr val="9FFAFF"/>
            </a:gs>
            <a:gs pos="58000">
              <a:schemeClr val="accent1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body" idx="1"/>
          </p:nvPr>
        </p:nvSpPr>
        <p:spPr>
          <a:xfrm>
            <a:off x="779100" y="1353950"/>
            <a:ext cx="23247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⬝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⬞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2"/>
          </p:nvPr>
        </p:nvSpPr>
        <p:spPr>
          <a:xfrm>
            <a:off x="3429910" y="1353950"/>
            <a:ext cx="23247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⬝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⬞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gradFill>
          <a:gsLst>
            <a:gs pos="0">
              <a:srgbClr val="F4FC68"/>
            </a:gs>
            <a:gs pos="58000">
              <a:schemeClr val="accent2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779100" y="1353950"/>
            <a:ext cx="18786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⬞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2"/>
          </p:nvPr>
        </p:nvSpPr>
        <p:spPr>
          <a:xfrm>
            <a:off x="2854792" y="1353950"/>
            <a:ext cx="18786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⬞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3"/>
          </p:nvPr>
        </p:nvSpPr>
        <p:spPr>
          <a:xfrm>
            <a:off x="4930485" y="1353950"/>
            <a:ext cx="18786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⬞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rgbClr val="FFE659"/>
            </a:gs>
            <a:gs pos="58000">
              <a:schemeClr val="accent4"/>
            </a:gs>
            <a:gs pos="100000">
              <a:schemeClr val="accent4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gradFill>
          <a:gsLst>
            <a:gs pos="0">
              <a:srgbClr val="44506E"/>
            </a:gs>
            <a:gs pos="58000">
              <a:schemeClr val="dk1"/>
            </a:gs>
            <a:gs pos="100000">
              <a:schemeClr val="dk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9FFAFF"/>
            </a:gs>
            <a:gs pos="58000">
              <a:schemeClr val="accent1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9100" y="1277748"/>
            <a:ext cx="49755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▪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▫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⬝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⬞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○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■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●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○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IBM Plex Sans Condensed"/>
              <a:buChar char="■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ebas Neue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ctrTitle"/>
          </p:nvPr>
        </p:nvSpPr>
        <p:spPr>
          <a:xfrm>
            <a:off x="667443" y="1137300"/>
            <a:ext cx="4565632" cy="28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Transformer </a:t>
            </a:r>
            <a:r>
              <a:rPr lang="en" sz="5400" err="1"/>
              <a:t>l’école</a:t>
            </a:r>
            <a:r>
              <a:rPr lang="en" sz="5400"/>
              <a:t> </a:t>
            </a:r>
            <a:r>
              <a:rPr lang="en" sz="5400" err="1"/>
              <a:t>en</a:t>
            </a:r>
            <a:r>
              <a:rPr lang="en" sz="5400"/>
              <a:t> un lieu </a:t>
            </a:r>
            <a:r>
              <a:rPr lang="en" sz="5400" err="1"/>
              <a:t>d’apprentissage</a:t>
            </a:r>
            <a:r>
              <a:rPr lang="en" sz="5400"/>
              <a:t> </a:t>
            </a:r>
            <a:r>
              <a:rPr lang="en" sz="5400" err="1"/>
              <a:t>Amusant</a:t>
            </a:r>
            <a:endParaRPr sz="5400"/>
          </a:p>
        </p:txBody>
      </p:sp>
      <p:pic>
        <p:nvPicPr>
          <p:cNvPr id="46" name="Google Shape;4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1448" y="847620"/>
            <a:ext cx="3162577" cy="4034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3075" y="119232"/>
            <a:ext cx="767393" cy="767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50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>
            <a:spLocks noGrp="1"/>
          </p:cNvSpPr>
          <p:nvPr>
            <p:ph type="title"/>
          </p:nvPr>
        </p:nvSpPr>
        <p:spPr>
          <a:xfrm>
            <a:off x="210924" y="271131"/>
            <a:ext cx="7593300" cy="51186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CA"/>
              <a:t>N</a:t>
            </a:r>
            <a:r>
              <a:rPr lang="en" err="1"/>
              <a:t>os</a:t>
            </a:r>
            <a:r>
              <a:rPr lang="en"/>
              <a:t> </a:t>
            </a:r>
            <a:r>
              <a:rPr lang="en" err="1"/>
              <a:t>potentiels</a:t>
            </a:r>
            <a:r>
              <a:rPr lang="en"/>
              <a:t> </a:t>
            </a:r>
            <a:r>
              <a:rPr lang="en" err="1"/>
              <a:t>investisseur</a:t>
            </a:r>
            <a:r>
              <a:rPr lang="en"/>
              <a:t>$</a:t>
            </a:r>
            <a:r>
              <a:rPr lang="en-CA"/>
              <a:t> et production</a:t>
            </a:r>
          </a:p>
        </p:txBody>
      </p:sp>
      <p:sp>
        <p:nvSpPr>
          <p:cNvPr id="189" name="Google Shape;189;p23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8300" y="863666"/>
            <a:ext cx="366071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69CD3F-4661-E249-BA55-5E14AA9D20B0}"/>
              </a:ext>
            </a:extLst>
          </p:cNvPr>
          <p:cNvSpPr txBox="1"/>
          <p:nvPr/>
        </p:nvSpPr>
        <p:spPr>
          <a:xfrm>
            <a:off x="419631" y="1363730"/>
            <a:ext cx="3839538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800" b="1" err="1">
                <a:solidFill>
                  <a:schemeClr val="dk1"/>
                </a:solidFill>
              </a:rPr>
              <a:t>Investisseurs</a:t>
            </a:r>
            <a:endParaRPr lang="en-US" sz="1800" b="1">
              <a:solidFill>
                <a:schemeClr val="dk1"/>
              </a:solidFill>
              <a:latin typeface="IBM Plex Sans Condensed"/>
            </a:endParaRPr>
          </a:p>
          <a:p>
            <a:endParaRPr lang="en-US" sz="1800" b="1">
              <a:solidFill>
                <a:schemeClr val="dk1"/>
              </a:solidFill>
              <a:latin typeface="IBM Plex Sans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err="1">
                <a:solidFill>
                  <a:schemeClr val="dk1"/>
                </a:solidFill>
                <a:latin typeface="IBM Plex Sans Condensed"/>
              </a:rPr>
              <a:t>Programme</a:t>
            </a:r>
            <a:r>
              <a:rPr lang="en-US" sz="1800" b="1">
                <a:solidFill>
                  <a:schemeClr val="dk1"/>
                </a:solidFill>
                <a:latin typeface="IBM Plex Sans Condensed"/>
              </a:rPr>
              <a:t> de </a:t>
            </a:r>
            <a:r>
              <a:rPr lang="en-US" sz="1800" b="1" err="1">
                <a:solidFill>
                  <a:schemeClr val="dk1"/>
                </a:solidFill>
                <a:latin typeface="IBM Plex Sans Condensed"/>
              </a:rPr>
              <a:t>financement</a:t>
            </a:r>
            <a:r>
              <a:rPr lang="en-US" sz="1800" b="1">
                <a:solidFill>
                  <a:schemeClr val="dk1"/>
                </a:solidFill>
                <a:latin typeface="IBM Plex Sans Condensed"/>
              </a:rPr>
              <a:t> des </a:t>
            </a:r>
            <a:endParaRPr lang="en-US">
              <a:solidFill>
                <a:schemeClr val="dk1"/>
              </a:solidFill>
            </a:endParaRPr>
          </a:p>
          <a:p>
            <a:r>
              <a:rPr lang="en-US" sz="1800" b="1">
                <a:solidFill>
                  <a:schemeClr val="dk1"/>
                </a:solidFill>
                <a:latin typeface="IBM Plex Sans Condensed"/>
              </a:rPr>
              <a:t>Petites </a:t>
            </a:r>
            <a:r>
              <a:rPr lang="en-US" sz="1800" b="1" err="1">
                <a:solidFill>
                  <a:schemeClr val="dk1"/>
                </a:solidFill>
                <a:latin typeface="IBM Plex Sans Condensed"/>
              </a:rPr>
              <a:t>Entreprises</a:t>
            </a:r>
            <a:r>
              <a:rPr lang="en-US" sz="1800" b="1">
                <a:solidFill>
                  <a:schemeClr val="dk1"/>
                </a:solidFill>
                <a:latin typeface="IBM Plex Sans Condensed"/>
              </a:rPr>
              <a:t> au Canada</a:t>
            </a:r>
          </a:p>
          <a:p>
            <a:endParaRPr lang="en-US" sz="1800" b="1">
              <a:solidFill>
                <a:schemeClr val="dk1"/>
              </a:solidFill>
              <a:latin typeface="IBM Plex Sans Condensed"/>
            </a:endParaRPr>
          </a:p>
          <a:p>
            <a:pPr marL="285750" indent="-285750">
              <a:buChar char="•"/>
            </a:pPr>
            <a:r>
              <a:rPr lang="en-US" sz="1800" b="1" err="1">
                <a:solidFill>
                  <a:schemeClr val="dk1"/>
                </a:solidFill>
              </a:rPr>
              <a:t>Financement</a:t>
            </a:r>
            <a:r>
              <a:rPr lang="en-US" sz="1800" b="1">
                <a:solidFill>
                  <a:schemeClr val="dk1"/>
                </a:solidFill>
              </a:rPr>
              <a:t> des </a:t>
            </a:r>
            <a:r>
              <a:rPr lang="en-US" sz="1800" b="1" err="1">
                <a:solidFill>
                  <a:schemeClr val="dk1"/>
                </a:solidFill>
              </a:rPr>
              <a:t>actionnaires</a:t>
            </a:r>
            <a:endParaRPr lang="en-US">
              <a:solidFill>
                <a:schemeClr val="dk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FB89E1-819D-6E43-AA30-4256F97EB2B1}"/>
              </a:ext>
            </a:extLst>
          </p:cNvPr>
          <p:cNvSpPr txBox="1"/>
          <p:nvPr/>
        </p:nvSpPr>
        <p:spPr>
          <a:xfrm>
            <a:off x="210924" y="3119299"/>
            <a:ext cx="343132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>
              <a:solidFill>
                <a:schemeClr val="dk1"/>
              </a:solidFill>
              <a:latin typeface="IBM Plex Sans Condensed"/>
              <a:sym typeface="IBM Plex Sans Condensed"/>
            </a:endParaRPr>
          </a:p>
        </p:txBody>
      </p:sp>
      <p:pic>
        <p:nvPicPr>
          <p:cNvPr id="10" name="Google Shape;99;p16">
            <a:extLst>
              <a:ext uri="{FF2B5EF4-FFF2-40B4-BE49-F238E27FC236}">
                <a16:creationId xmlns:a16="http://schemas.microsoft.com/office/drawing/2014/main" id="{4212EEB5-DB99-BB41-B471-5E6EB3FCA71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1336" y="1132966"/>
            <a:ext cx="2840226" cy="364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42;p19">
            <a:extLst>
              <a:ext uri="{FF2B5EF4-FFF2-40B4-BE49-F238E27FC236}">
                <a16:creationId xmlns:a16="http://schemas.microsoft.com/office/drawing/2014/main" id="{341A0286-DEB3-8B0A-1068-CCE2DBAC5DD6}"/>
              </a:ext>
            </a:extLst>
          </p:cNvPr>
          <p:cNvSpPr txBox="1">
            <a:spLocks noGrp="1"/>
          </p:cNvSpPr>
          <p:nvPr/>
        </p:nvSpPr>
        <p:spPr>
          <a:xfrm>
            <a:off x="4637442" y="2253772"/>
            <a:ext cx="2540813" cy="2302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▪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▫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⬝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⬞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800"/>
              <a:buFont typeface="IBM Plex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err="1"/>
              <a:t>Processus</a:t>
            </a:r>
            <a:r>
              <a:rPr lang="en" b="1"/>
              <a:t> de production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285750" indent="-285750"/>
            <a:r>
              <a:rPr lang="en-CA" b="1"/>
              <a:t>Conception</a:t>
            </a:r>
          </a:p>
          <a:p>
            <a:pPr marL="0" indent="0">
              <a:lnSpc>
                <a:spcPct val="114999"/>
              </a:lnSpc>
              <a:buNone/>
            </a:pPr>
            <a:endParaRPr lang="en-CA" b="1"/>
          </a:p>
          <a:p>
            <a:pPr marL="285750" indent="-285750"/>
            <a:r>
              <a:rPr lang="en-CA" b="1"/>
              <a:t>Production</a:t>
            </a:r>
          </a:p>
          <a:p>
            <a:pPr marL="0" indent="0">
              <a:lnSpc>
                <a:spcPct val="114999"/>
              </a:lnSpc>
              <a:buNone/>
            </a:pPr>
            <a:endParaRPr lang="en-CA" b="1"/>
          </a:p>
          <a:p>
            <a:pPr marL="285750" indent="-285750"/>
            <a:r>
              <a:rPr lang="en-CA" b="1" err="1"/>
              <a:t>Lancement</a:t>
            </a:r>
            <a:endParaRPr b="1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E143405-7F7F-F29E-CF09-FF140C0D1E37}"/>
              </a:ext>
            </a:extLst>
          </p:cNvPr>
          <p:cNvSpPr txBox="1"/>
          <p:nvPr/>
        </p:nvSpPr>
        <p:spPr>
          <a:xfrm>
            <a:off x="805543" y="121829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800" b="1">
              <a:solidFill>
                <a:schemeClr val="dk1"/>
              </a:solidFill>
              <a:latin typeface="IBM Plex Sans Condensed"/>
            </a:endParaRPr>
          </a:p>
        </p:txBody>
      </p:sp>
      <p:pic>
        <p:nvPicPr>
          <p:cNvPr id="13" name="Google Shape;691;p47">
            <a:extLst>
              <a:ext uri="{FF2B5EF4-FFF2-40B4-BE49-F238E27FC236}">
                <a16:creationId xmlns:a16="http://schemas.microsoft.com/office/drawing/2014/main" id="{F3023376-5D61-A744-AB78-C3335B0B5909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78133" y="1721392"/>
            <a:ext cx="241950" cy="1660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094476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9F4D"/>
            </a:gs>
            <a:gs pos="58000">
              <a:schemeClr val="accent5"/>
            </a:gs>
            <a:gs pos="100000">
              <a:schemeClr val="accent5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47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Santé</a:t>
            </a:r>
            <a:r>
              <a:rPr lang="en"/>
              <a:t> et </a:t>
            </a:r>
            <a:r>
              <a:rPr lang="en" err="1"/>
              <a:t>sécurité</a:t>
            </a:r>
            <a:r>
              <a:rPr lang="en"/>
              <a:t> au travail</a:t>
            </a:r>
            <a:endParaRPr/>
          </a:p>
        </p:txBody>
      </p:sp>
      <p:sp>
        <p:nvSpPr>
          <p:cNvPr id="166" name="Google Shape;166;p22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2842298" y="1450850"/>
            <a:ext cx="1213500" cy="5856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err="1">
                <a:solidFill>
                  <a:schemeClr val="bg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Mesures</a:t>
            </a:r>
            <a:r>
              <a:rPr lang="en" sz="1200">
                <a:solidFill>
                  <a:schemeClr val="bg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 </a:t>
            </a:r>
            <a:r>
              <a:rPr lang="en" sz="1200" err="1">
                <a:solidFill>
                  <a:schemeClr val="bg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prises</a:t>
            </a:r>
            <a:endParaRPr sz="1200">
              <a:solidFill>
                <a:schemeClr val="bg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sp>
        <p:nvSpPr>
          <p:cNvPr id="168" name="Google Shape;168;p22"/>
          <p:cNvSpPr/>
          <p:nvPr/>
        </p:nvSpPr>
        <p:spPr>
          <a:xfrm>
            <a:off x="1833406" y="2619941"/>
            <a:ext cx="1213500" cy="585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Surveillance 24h/24</a:t>
            </a:r>
            <a:endParaRPr sz="1200"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sp>
        <p:nvSpPr>
          <p:cNvPr id="169" name="Google Shape;169;p22"/>
          <p:cNvSpPr/>
          <p:nvPr/>
        </p:nvSpPr>
        <p:spPr>
          <a:xfrm>
            <a:off x="265318" y="2641320"/>
            <a:ext cx="1213500" cy="585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err="1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Accès</a:t>
            </a:r>
            <a:r>
              <a:rPr lang="en" sz="1100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 au bureau avec carte </a:t>
            </a:r>
            <a:r>
              <a:rPr lang="en" sz="1100" err="1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à</a:t>
            </a:r>
            <a:r>
              <a:rPr lang="en" sz="1100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 puce</a:t>
            </a:r>
            <a:endParaRPr sz="1100"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cxnSp>
        <p:nvCxnSpPr>
          <p:cNvPr id="174" name="Google Shape;174;p22"/>
          <p:cNvCxnSpPr>
            <a:cxnSpLocks/>
          </p:cNvCxnSpPr>
          <p:nvPr/>
        </p:nvCxnSpPr>
        <p:spPr>
          <a:xfrm rot="16200000" flipH="1">
            <a:off x="4462629" y="1001782"/>
            <a:ext cx="316129" cy="2358077"/>
          </a:xfrm>
          <a:prstGeom prst="bentConnector2">
            <a:avLst/>
          </a:prstGeom>
          <a:noFill/>
          <a:ln w="127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</p:cxnSp>
      <p:cxnSp>
        <p:nvCxnSpPr>
          <p:cNvPr id="175" name="Google Shape;175;p22"/>
          <p:cNvCxnSpPr>
            <a:cxnSpLocks/>
            <a:stCxn id="169" idx="0"/>
            <a:endCxn id="167" idx="2"/>
          </p:cNvCxnSpPr>
          <p:nvPr/>
        </p:nvCxnSpPr>
        <p:spPr>
          <a:xfrm rot="5400000" flipH="1" flipV="1">
            <a:off x="1858123" y="1050395"/>
            <a:ext cx="604870" cy="2576980"/>
          </a:xfrm>
          <a:prstGeom prst="bentConnector3">
            <a:avLst>
              <a:gd name="adj1" fmla="val 50000"/>
            </a:avLst>
          </a:prstGeom>
          <a:ln w="127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180" name="Google Shape;180;p22"/>
          <p:cNvGrpSpPr/>
          <p:nvPr/>
        </p:nvGrpSpPr>
        <p:grpSpPr>
          <a:xfrm>
            <a:off x="5864288" y="1238675"/>
            <a:ext cx="2840226" cy="3645025"/>
            <a:chOff x="5864288" y="1238675"/>
            <a:chExt cx="2840226" cy="3645025"/>
          </a:xfrm>
        </p:grpSpPr>
        <p:pic>
          <p:nvPicPr>
            <p:cNvPr id="181" name="Google Shape;181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64288" y="1238675"/>
              <a:ext cx="2840226" cy="3645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2" name="Google Shape;182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087476" y="1833431"/>
              <a:ext cx="241950" cy="170793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22377D3-ABEA-A440-B9DA-61A97066C3EE}"/>
              </a:ext>
            </a:extLst>
          </p:cNvPr>
          <p:cNvCxnSpPr>
            <a:cxnSpLocks/>
          </p:cNvCxnSpPr>
          <p:nvPr/>
        </p:nvCxnSpPr>
        <p:spPr>
          <a:xfrm>
            <a:off x="2440156" y="2333766"/>
            <a:ext cx="0" cy="30755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Google Shape;169;p22">
            <a:extLst>
              <a:ext uri="{FF2B5EF4-FFF2-40B4-BE49-F238E27FC236}">
                <a16:creationId xmlns:a16="http://schemas.microsoft.com/office/drawing/2014/main" id="{E44184C3-D4D6-AB44-A1CD-0B936247DD6E}"/>
              </a:ext>
            </a:extLst>
          </p:cNvPr>
          <p:cNvSpPr/>
          <p:nvPr/>
        </p:nvSpPr>
        <p:spPr>
          <a:xfrm>
            <a:off x="5192982" y="2641320"/>
            <a:ext cx="1213500" cy="585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err="1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Nettoyage</a:t>
            </a:r>
            <a:r>
              <a:rPr lang="en" sz="1200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 </a:t>
            </a:r>
            <a:r>
              <a:rPr lang="en" sz="1200" err="1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régulier</a:t>
            </a:r>
            <a:endParaRPr sz="1200"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290BD1D-535B-7F45-A1EE-7645BD4FCC81}"/>
              </a:ext>
            </a:extLst>
          </p:cNvPr>
          <p:cNvCxnSpPr>
            <a:cxnSpLocks/>
          </p:cNvCxnSpPr>
          <p:nvPr/>
        </p:nvCxnSpPr>
        <p:spPr>
          <a:xfrm>
            <a:off x="4211375" y="2333766"/>
            <a:ext cx="0" cy="30755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Google Shape;169;p22">
            <a:extLst>
              <a:ext uri="{FF2B5EF4-FFF2-40B4-BE49-F238E27FC236}">
                <a16:creationId xmlns:a16="http://schemas.microsoft.com/office/drawing/2014/main" id="{8C632028-22A3-E44C-AA19-3B5753506646}"/>
              </a:ext>
            </a:extLst>
          </p:cNvPr>
          <p:cNvSpPr/>
          <p:nvPr/>
        </p:nvSpPr>
        <p:spPr>
          <a:xfrm>
            <a:off x="3604625" y="2644323"/>
            <a:ext cx="1213500" cy="585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Porter des lunettes </a:t>
            </a:r>
            <a:r>
              <a:rPr lang="en" sz="900" err="1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contre</a:t>
            </a:r>
            <a:r>
              <a:rPr lang="en" sz="900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 la </a:t>
            </a:r>
            <a:r>
              <a:rPr lang="en" sz="900" err="1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lumières</a:t>
            </a:r>
            <a:r>
              <a:rPr lang="en" sz="900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 des </a:t>
            </a:r>
            <a:r>
              <a:rPr lang="en" sz="900" err="1"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écrans</a:t>
            </a:r>
            <a:endParaRPr sz="900"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54BC1C2-7402-F14C-B607-C4FA9B2ADB8A}"/>
              </a:ext>
            </a:extLst>
          </p:cNvPr>
          <p:cNvSpPr txBox="1"/>
          <p:nvPr/>
        </p:nvSpPr>
        <p:spPr>
          <a:xfrm rot="3632773">
            <a:off x="5250262" y="1016863"/>
            <a:ext cx="10119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40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🔨</a:t>
            </a:r>
            <a:endParaRPr lang="en-US" sz="400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5935EB-BB9B-B64B-8753-E2965610A9B5}"/>
              </a:ext>
            </a:extLst>
          </p:cNvPr>
          <p:cNvCxnSpPr>
            <a:cxnSpLocks/>
          </p:cNvCxnSpPr>
          <p:nvPr/>
        </p:nvCxnSpPr>
        <p:spPr>
          <a:xfrm>
            <a:off x="5799732" y="2333766"/>
            <a:ext cx="0" cy="30755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EF36AC3-4646-EF42-82B5-2F0B0F9A83E6}"/>
              </a:ext>
            </a:extLst>
          </p:cNvPr>
          <p:cNvSpPr txBox="1"/>
          <p:nvPr/>
        </p:nvSpPr>
        <p:spPr>
          <a:xfrm>
            <a:off x="1155655" y="3757207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>
                <a:solidFill>
                  <a:schemeClr val="bg1"/>
                </a:solidFill>
                <a:latin typeface="IBM Plex Sans Condensed"/>
              </a:rPr>
              <a:t>La loi sur la santé et la sécurité au travail du ministère du Travail, de la Formation et du Développement des compétences de l’Ontario</a:t>
            </a:r>
            <a:endParaRPr lang="en-US" b="1">
              <a:solidFill>
                <a:schemeClr val="bg1"/>
              </a:solidFill>
              <a:latin typeface="IBM Plex Sans Condensed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" grpId="0" animBg="1"/>
      <p:bldP spid="168" grpId="0" animBg="1"/>
      <p:bldP spid="169" grpId="0" animBg="1"/>
      <p:bldP spid="39" grpId="0" animBg="1"/>
      <p:bldP spid="47" grpId="0" animBg="1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16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 txBox="1">
            <a:spLocks noGrp="1"/>
          </p:cNvSpPr>
          <p:nvPr>
            <p:ph type="title"/>
          </p:nvPr>
        </p:nvSpPr>
        <p:spPr>
          <a:xfrm>
            <a:off x="775350" y="321943"/>
            <a:ext cx="7593300" cy="95820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Obligations </a:t>
            </a:r>
            <a:r>
              <a:rPr lang="en" sz="3200" err="1"/>
              <a:t>éthique</a:t>
            </a:r>
            <a:r>
              <a:rPr lang="en" sz="3200"/>
              <a:t> et </a:t>
            </a:r>
            <a:r>
              <a:rPr lang="en" sz="3200" err="1"/>
              <a:t>légales</a:t>
            </a:r>
            <a:r>
              <a:rPr lang="en" sz="3200"/>
              <a:t> </a:t>
            </a:r>
            <a:r>
              <a:rPr lang="en" sz="3200" err="1"/>
              <a:t>envers</a:t>
            </a:r>
            <a:br>
              <a:rPr lang="en" sz="3200"/>
            </a:br>
            <a:r>
              <a:rPr lang="en" sz="3200"/>
              <a:t>la </a:t>
            </a:r>
            <a:r>
              <a:rPr lang="en" sz="3200" err="1"/>
              <a:t>société</a:t>
            </a:r>
            <a:r>
              <a:rPr lang="en" sz="3200"/>
              <a:t> et </a:t>
            </a:r>
            <a:r>
              <a:rPr lang="en" sz="3200" err="1"/>
              <a:t>l’environnement</a:t>
            </a:r>
            <a:endParaRPr sz="3200"/>
          </a:p>
        </p:txBody>
      </p:sp>
      <p:sp>
        <p:nvSpPr>
          <p:cNvPr id="268" name="Google Shape;268;p28"/>
          <p:cNvSpPr txBox="1">
            <a:spLocks noGrp="1"/>
          </p:cNvSpPr>
          <p:nvPr>
            <p:ph type="body" idx="1"/>
          </p:nvPr>
        </p:nvSpPr>
        <p:spPr>
          <a:xfrm>
            <a:off x="779099" y="1353950"/>
            <a:ext cx="2598722" cy="318402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err="1"/>
              <a:t>Mesures</a:t>
            </a:r>
            <a:r>
              <a:rPr lang="en" b="1"/>
              <a:t> </a:t>
            </a:r>
            <a:r>
              <a:rPr lang="en" b="1" err="1"/>
              <a:t>environnementales</a:t>
            </a:r>
            <a:endParaRPr lang="en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b="1"/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" sz="1200" b="1" err="1"/>
              <a:t>Réduire</a:t>
            </a:r>
            <a:r>
              <a:rPr lang="en" sz="1200" b="1"/>
              <a:t> </a:t>
            </a:r>
            <a:r>
              <a:rPr lang="en" sz="1200" b="1" err="1"/>
              <a:t>notre</a:t>
            </a:r>
            <a:r>
              <a:rPr lang="en" sz="1200" b="1"/>
              <a:t> </a:t>
            </a:r>
            <a:r>
              <a:rPr lang="en" sz="1200" b="1" err="1"/>
              <a:t>empreinte</a:t>
            </a:r>
            <a:r>
              <a:rPr lang="en" sz="1200" b="1"/>
              <a:t> </a:t>
            </a:r>
            <a:r>
              <a:rPr lang="en" sz="1200" b="1" err="1"/>
              <a:t>carbone</a:t>
            </a:r>
            <a:r>
              <a:rPr lang="en" sz="1200" b="1"/>
              <a:t> </a:t>
            </a:r>
            <a:r>
              <a:rPr lang="en" sz="1200" b="1" err="1"/>
              <a:t>en</a:t>
            </a:r>
            <a:r>
              <a:rPr lang="en" sz="1200" b="1"/>
              <a:t> matière de livraison de jeux et services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" sz="1200" b="1" err="1"/>
              <a:t>Réduire</a:t>
            </a:r>
            <a:r>
              <a:rPr lang="en" sz="1200" b="1"/>
              <a:t> </a:t>
            </a:r>
            <a:r>
              <a:rPr lang="en" sz="1200" b="1" err="1"/>
              <a:t>notre</a:t>
            </a:r>
            <a:r>
              <a:rPr lang="en" sz="1200" b="1"/>
              <a:t> </a:t>
            </a:r>
            <a:r>
              <a:rPr lang="en" sz="1200" b="1" err="1"/>
              <a:t>utili</a:t>
            </a:r>
            <a:r>
              <a:rPr lang="en-CA" sz="1200" b="1"/>
              <a:t>z</a:t>
            </a:r>
            <a:r>
              <a:rPr lang="en" sz="1200" b="1" err="1"/>
              <a:t>ation</a:t>
            </a:r>
            <a:r>
              <a:rPr lang="en" sz="1200" b="1"/>
              <a:t> </a:t>
            </a:r>
            <a:r>
              <a:rPr lang="en" sz="1200" b="1" err="1"/>
              <a:t>énergétique</a:t>
            </a:r>
            <a:r>
              <a:rPr lang="en" sz="1200" b="1"/>
              <a:t> dans </a:t>
            </a:r>
            <a:r>
              <a:rPr lang="en" sz="1200" b="1" err="1"/>
              <a:t>nos</a:t>
            </a:r>
            <a:r>
              <a:rPr lang="en" sz="1200" b="1"/>
              <a:t> </a:t>
            </a:r>
            <a:r>
              <a:rPr lang="en" sz="1200" b="1" err="1"/>
              <a:t>bureaux</a:t>
            </a:r>
            <a:r>
              <a:rPr lang="en" sz="1200" b="1"/>
              <a:t> et </a:t>
            </a:r>
            <a:r>
              <a:rPr lang="en" sz="1200" b="1" err="1"/>
              <a:t>centre</a:t>
            </a:r>
            <a:r>
              <a:rPr lang="en" sz="1200" b="1"/>
              <a:t> de </a:t>
            </a:r>
            <a:r>
              <a:rPr lang="en" sz="1200" b="1" err="1"/>
              <a:t>données</a:t>
            </a:r>
            <a:endParaRPr lang="en" sz="1200" b="1"/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" sz="1200" b="1" err="1"/>
              <a:t>Réduire</a:t>
            </a:r>
            <a:r>
              <a:rPr lang="en" sz="1200" b="1"/>
              <a:t> </a:t>
            </a:r>
            <a:r>
              <a:rPr lang="en" sz="1200" b="1" err="1"/>
              <a:t>l’empreinte</a:t>
            </a:r>
            <a:r>
              <a:rPr lang="en" sz="1200" b="1"/>
              <a:t> </a:t>
            </a:r>
            <a:r>
              <a:rPr lang="en" sz="1200" b="1" err="1"/>
              <a:t>environnementale</a:t>
            </a:r>
            <a:r>
              <a:rPr lang="en" sz="1200" b="1"/>
              <a:t> de </a:t>
            </a:r>
            <a:r>
              <a:rPr lang="en" sz="1200" b="1" err="1"/>
              <a:t>nos</a:t>
            </a:r>
            <a:r>
              <a:rPr lang="en" sz="1200" b="1"/>
              <a:t> </a:t>
            </a:r>
            <a:r>
              <a:rPr lang="en" sz="1200" b="1" err="1"/>
              <a:t>lieux</a:t>
            </a:r>
            <a:r>
              <a:rPr lang="en" sz="1200" b="1"/>
              <a:t> de travail et de </a:t>
            </a:r>
            <a:r>
              <a:rPr lang="en" sz="1200" b="1" err="1"/>
              <a:t>notre</a:t>
            </a:r>
            <a:r>
              <a:rPr lang="en" sz="1200" b="1"/>
              <a:t> </a:t>
            </a:r>
            <a:r>
              <a:rPr lang="en" sz="1200" b="1" err="1"/>
              <a:t>chaîne</a:t>
            </a:r>
            <a:r>
              <a:rPr lang="en" sz="1200" b="1"/>
              <a:t> </a:t>
            </a:r>
            <a:r>
              <a:rPr lang="en" sz="1200" b="1" err="1"/>
              <a:t>d’approvisionnement</a:t>
            </a:r>
            <a:r>
              <a:rPr lang="en" sz="1200" b="1"/>
              <a:t> </a:t>
            </a:r>
            <a:endParaRPr sz="1200" b="1"/>
          </a:p>
        </p:txBody>
      </p:sp>
      <p:sp>
        <p:nvSpPr>
          <p:cNvPr id="271" name="Google Shape;271;p28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275" name="Google Shape;275;p28"/>
          <p:cNvGrpSpPr/>
          <p:nvPr/>
        </p:nvGrpSpPr>
        <p:grpSpPr>
          <a:xfrm>
            <a:off x="6715673" y="1259086"/>
            <a:ext cx="2428325" cy="3645025"/>
            <a:chOff x="5864298" y="1259086"/>
            <a:chExt cx="2428325" cy="3645025"/>
          </a:xfrm>
        </p:grpSpPr>
        <p:pic>
          <p:nvPicPr>
            <p:cNvPr id="276" name="Google Shape;276;p28"/>
            <p:cNvPicPr preferRelativeResize="0"/>
            <p:nvPr/>
          </p:nvPicPr>
          <p:blipFill rotWithShape="1">
            <a:blip r:embed="rId3">
              <a:alphaModFix/>
            </a:blip>
            <a:srcRect r="14500"/>
            <a:stretch/>
          </p:blipFill>
          <p:spPr>
            <a:xfrm>
              <a:off x="5864298" y="1259086"/>
              <a:ext cx="2428325" cy="3645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7" name="Google Shape;277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087476" y="1833431"/>
              <a:ext cx="241950" cy="17079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78" name="Google Shape;27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4422" y="605525"/>
            <a:ext cx="704850" cy="70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68;p28">
            <a:extLst>
              <a:ext uri="{FF2B5EF4-FFF2-40B4-BE49-F238E27FC236}">
                <a16:creationId xmlns:a16="http://schemas.microsoft.com/office/drawing/2014/main" id="{37543634-F003-5E47-BAE0-0737A7024197}"/>
              </a:ext>
            </a:extLst>
          </p:cNvPr>
          <p:cNvSpPr txBox="1">
            <a:spLocks/>
          </p:cNvSpPr>
          <p:nvPr/>
        </p:nvSpPr>
        <p:spPr>
          <a:xfrm>
            <a:off x="4048981" y="1353949"/>
            <a:ext cx="2379115" cy="318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▪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▫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⬝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⬞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800"/>
              <a:buFont typeface="IBM Plex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pPr marL="0" indent="0">
              <a:lnSpc>
                <a:spcPct val="100000"/>
              </a:lnSpc>
              <a:buFont typeface="IBM Plex Sans Condensed"/>
              <a:buNone/>
            </a:pPr>
            <a:r>
              <a:rPr lang="en-CA" b="1" err="1"/>
              <a:t>Mesures</a:t>
            </a:r>
            <a:r>
              <a:rPr lang="en-CA" b="1"/>
              <a:t> </a:t>
            </a:r>
            <a:r>
              <a:rPr lang="en-CA" b="1" err="1"/>
              <a:t>sociales</a:t>
            </a:r>
            <a:endParaRPr lang="en-CA" b="1"/>
          </a:p>
          <a:p>
            <a:pPr marL="0" indent="0">
              <a:lnSpc>
                <a:spcPct val="100000"/>
              </a:lnSpc>
              <a:buFont typeface="IBM Plex Sans Condensed"/>
              <a:buNone/>
            </a:pPr>
            <a:endParaRPr lang="en-CA" b="1"/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-CA" sz="1400" b="1"/>
              <a:t>Bien </a:t>
            </a:r>
            <a:r>
              <a:rPr lang="en-CA" sz="1400" b="1" err="1"/>
              <a:t>traiter</a:t>
            </a:r>
            <a:r>
              <a:rPr lang="en-CA" sz="1400" b="1"/>
              <a:t> </a:t>
            </a:r>
            <a:r>
              <a:rPr lang="en-CA" sz="1400" b="1" err="1"/>
              <a:t>nos</a:t>
            </a:r>
            <a:r>
              <a:rPr lang="en-CA" sz="1400" b="1"/>
              <a:t> </a:t>
            </a:r>
            <a:r>
              <a:rPr lang="en-CA" sz="1400" b="1" err="1"/>
              <a:t>employés</a:t>
            </a:r>
            <a:endParaRPr lang="en-CA" sz="1400" b="1"/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-CA" sz="1400" b="1" err="1"/>
              <a:t>Lutter</a:t>
            </a:r>
            <a:r>
              <a:rPr lang="en-CA" sz="1400" b="1"/>
              <a:t> </a:t>
            </a:r>
            <a:r>
              <a:rPr lang="en-CA" sz="1400" b="1" err="1"/>
              <a:t>contre</a:t>
            </a:r>
            <a:r>
              <a:rPr lang="en-CA" sz="1400" b="1"/>
              <a:t> la corruption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-CA" sz="1400" b="1" err="1"/>
              <a:t>Veiller</a:t>
            </a:r>
            <a:r>
              <a:rPr lang="en-CA" sz="1400" b="1"/>
              <a:t> </a:t>
            </a:r>
            <a:r>
              <a:rPr lang="en-CA" sz="1400" b="1" err="1"/>
              <a:t>à</a:t>
            </a:r>
            <a:r>
              <a:rPr lang="en-CA" sz="1400" b="1"/>
              <a:t> </a:t>
            </a:r>
            <a:r>
              <a:rPr lang="en-CA" sz="1400" b="1" err="1"/>
              <a:t>l’élimination</a:t>
            </a:r>
            <a:r>
              <a:rPr lang="en-CA" sz="1400" b="1"/>
              <a:t> de la discrimination dans le </a:t>
            </a:r>
            <a:r>
              <a:rPr lang="en-CA" sz="1400" b="1" err="1"/>
              <a:t>recrutement</a:t>
            </a:r>
            <a:r>
              <a:rPr lang="en-CA" sz="1400" b="1"/>
              <a:t> 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 uiExpand="1" build="p"/>
      <p:bldP spid="24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 txBox="1">
            <a:spLocks noGrp="1"/>
          </p:cNvSpPr>
          <p:nvPr>
            <p:ph type="title"/>
          </p:nvPr>
        </p:nvSpPr>
        <p:spPr>
          <a:xfrm>
            <a:off x="489324" y="147881"/>
            <a:ext cx="7593300" cy="95820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Gestion des droits </a:t>
            </a:r>
            <a:r>
              <a:rPr lang="en" sz="3200" err="1"/>
              <a:t>numériques</a:t>
            </a:r>
            <a:endParaRPr sz="3200"/>
          </a:p>
        </p:txBody>
      </p:sp>
      <p:sp>
        <p:nvSpPr>
          <p:cNvPr id="268" name="Google Shape;268;p28"/>
          <p:cNvSpPr txBox="1">
            <a:spLocks noGrp="1"/>
          </p:cNvSpPr>
          <p:nvPr>
            <p:ph type="body" idx="1"/>
          </p:nvPr>
        </p:nvSpPr>
        <p:spPr>
          <a:xfrm>
            <a:off x="489324" y="1353949"/>
            <a:ext cx="3213352" cy="35297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Initiative </a:t>
            </a:r>
            <a:r>
              <a:rPr lang="en" b="1" err="1"/>
              <a:t>sécuritaire</a:t>
            </a:r>
            <a:endParaRPr lang="en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b="1"/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-US" sz="1400" b="1" err="1"/>
              <a:t>Créer</a:t>
            </a:r>
            <a:r>
              <a:rPr lang="en-US" sz="1400" b="1"/>
              <a:t> </a:t>
            </a:r>
            <a:r>
              <a:rPr lang="en-US" sz="1400" b="1" err="1"/>
              <a:t>une</a:t>
            </a:r>
            <a:r>
              <a:rPr lang="en-US" sz="1400" b="1"/>
              <a:t> </a:t>
            </a:r>
            <a:r>
              <a:rPr lang="en-US" sz="1400" b="1" err="1"/>
              <a:t>équipe</a:t>
            </a:r>
            <a:r>
              <a:rPr lang="en-US" sz="1400" b="1"/>
              <a:t> chargé de la </a:t>
            </a:r>
            <a:r>
              <a:rPr lang="en-US" sz="1400" b="1" err="1"/>
              <a:t>sécurité</a:t>
            </a:r>
            <a:r>
              <a:rPr lang="en-US" sz="1400" b="1"/>
              <a:t> de </a:t>
            </a:r>
            <a:r>
              <a:rPr lang="en-US" sz="1400" b="1" err="1"/>
              <a:t>nos</a:t>
            </a:r>
            <a:r>
              <a:rPr lang="en-US" sz="1400" b="1"/>
              <a:t> </a:t>
            </a:r>
            <a:r>
              <a:rPr lang="en-US" sz="1400" b="1" err="1"/>
              <a:t>produits</a:t>
            </a:r>
            <a:r>
              <a:rPr lang="en-US" sz="1400" b="1"/>
              <a:t> 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-US" sz="1400" b="1" err="1"/>
              <a:t>Surveiller</a:t>
            </a:r>
            <a:r>
              <a:rPr lang="en-US" sz="1400" b="1"/>
              <a:t> que le </a:t>
            </a:r>
            <a:r>
              <a:rPr lang="en-US" sz="1400" b="1" err="1"/>
              <a:t>contenu</a:t>
            </a:r>
            <a:r>
              <a:rPr lang="en-US" sz="1400" b="1"/>
              <a:t> de </a:t>
            </a:r>
            <a:r>
              <a:rPr lang="en-US" sz="1400" b="1" err="1"/>
              <a:t>nos</a:t>
            </a:r>
            <a:r>
              <a:rPr lang="en-US" sz="1400" b="1"/>
              <a:t> jeux </a:t>
            </a:r>
            <a:r>
              <a:rPr lang="en-US" sz="1400" b="1" err="1"/>
              <a:t>soit</a:t>
            </a:r>
            <a:r>
              <a:rPr lang="en-US" sz="1400" b="1"/>
              <a:t> </a:t>
            </a:r>
            <a:r>
              <a:rPr lang="en-US" sz="1400" b="1" err="1"/>
              <a:t>conforme</a:t>
            </a:r>
            <a:r>
              <a:rPr lang="en-US" sz="1400" b="1"/>
              <a:t> </a:t>
            </a:r>
            <a:r>
              <a:rPr lang="en-US" sz="1400" b="1" err="1"/>
              <a:t>à</a:t>
            </a:r>
            <a:r>
              <a:rPr lang="en-US" sz="1400" b="1"/>
              <a:t> </a:t>
            </a:r>
            <a:r>
              <a:rPr lang="en-US" sz="1400" b="1" err="1"/>
              <a:t>l'ESRB</a:t>
            </a:r>
            <a:endParaRPr lang="en-US" sz="1400" b="1"/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-US" sz="1400" b="1"/>
              <a:t>Assurer un service technique 24h/24 pour </a:t>
            </a:r>
            <a:r>
              <a:rPr lang="en-US" sz="1400" b="1" err="1"/>
              <a:t>couvrer</a:t>
            </a:r>
            <a:r>
              <a:rPr lang="en-US" sz="1400" b="1"/>
              <a:t> les </a:t>
            </a:r>
            <a:r>
              <a:rPr lang="en-US" sz="1400" b="1" err="1"/>
              <a:t>problèmes</a:t>
            </a:r>
            <a:r>
              <a:rPr lang="en-US" sz="1400" b="1"/>
              <a:t> </a:t>
            </a:r>
            <a:r>
              <a:rPr lang="en-US" sz="1400" b="1" err="1"/>
              <a:t>logiciels</a:t>
            </a:r>
            <a:endParaRPr lang="en-US" sz="1400" b="1"/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-US" sz="1400" b="1" err="1"/>
              <a:t>Protéger</a:t>
            </a:r>
            <a:r>
              <a:rPr lang="en-US" sz="1400" b="1"/>
              <a:t> les </a:t>
            </a:r>
            <a:r>
              <a:rPr lang="en-US" sz="1400" b="1" err="1"/>
              <a:t>données</a:t>
            </a:r>
            <a:r>
              <a:rPr lang="en-US" sz="1400" b="1"/>
              <a:t> des </a:t>
            </a:r>
            <a:r>
              <a:rPr lang="en-US" sz="1400" b="1" err="1"/>
              <a:t>utilisateurs</a:t>
            </a:r>
            <a:r>
              <a:rPr lang="en-US" sz="1400" b="1"/>
              <a:t> des </a:t>
            </a:r>
            <a:r>
              <a:rPr lang="en-US" sz="1400" b="1" err="1"/>
              <a:t>potentiels</a:t>
            </a:r>
            <a:r>
              <a:rPr lang="en-US" sz="1400" b="1"/>
              <a:t> faille de </a:t>
            </a:r>
            <a:r>
              <a:rPr lang="en-US" sz="1400" b="1" err="1"/>
              <a:t>sécurité</a:t>
            </a:r>
            <a:r>
              <a:rPr lang="en-US" sz="1400" b="1"/>
              <a:t> </a:t>
            </a:r>
            <a:r>
              <a:rPr lang="en-US" sz="1400" b="1" err="1"/>
              <a:t>informatique</a:t>
            </a:r>
            <a:endParaRPr lang="en-US" sz="1400" b="1"/>
          </a:p>
        </p:txBody>
      </p:sp>
      <p:sp>
        <p:nvSpPr>
          <p:cNvPr id="271" name="Google Shape;271;p28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4" name="Google Shape;268;p28">
            <a:extLst>
              <a:ext uri="{FF2B5EF4-FFF2-40B4-BE49-F238E27FC236}">
                <a16:creationId xmlns:a16="http://schemas.microsoft.com/office/drawing/2014/main" id="{37543634-F003-5E47-BAE0-0737A7024197}"/>
              </a:ext>
            </a:extLst>
          </p:cNvPr>
          <p:cNvSpPr txBox="1">
            <a:spLocks/>
          </p:cNvSpPr>
          <p:nvPr/>
        </p:nvSpPr>
        <p:spPr>
          <a:xfrm>
            <a:off x="4094431" y="1362056"/>
            <a:ext cx="2379115" cy="318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▪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▫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⬝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⬞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800"/>
              <a:buFont typeface="IBM Plex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pPr marL="0" indent="0">
              <a:lnSpc>
                <a:spcPct val="100000"/>
              </a:lnSpc>
              <a:buFont typeface="IBM Plex Sans Condensed"/>
              <a:buNone/>
            </a:pPr>
            <a:r>
              <a:rPr lang="en-CA" b="1"/>
              <a:t>Initiatives </a:t>
            </a:r>
            <a:r>
              <a:rPr lang="en-CA" b="1" err="1"/>
              <a:t>sociales</a:t>
            </a:r>
            <a:endParaRPr lang="en-CA" b="1"/>
          </a:p>
          <a:p>
            <a:pPr marL="0" indent="0">
              <a:lnSpc>
                <a:spcPct val="100000"/>
              </a:lnSpc>
              <a:buFont typeface="IBM Plex Sans Condensed"/>
              <a:buNone/>
            </a:pPr>
            <a:endParaRPr lang="en-CA" b="1"/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-US" sz="1400" b="1" err="1"/>
              <a:t>Sensibilser</a:t>
            </a:r>
            <a:r>
              <a:rPr lang="en-US" sz="1400" b="1"/>
              <a:t> les parents sur les dangers des </a:t>
            </a:r>
            <a:r>
              <a:rPr lang="en-US" sz="1400" b="1" err="1"/>
              <a:t>écrans</a:t>
            </a:r>
            <a:r>
              <a:rPr lang="en-US" sz="1400" b="1"/>
              <a:t> sur </a:t>
            </a:r>
            <a:r>
              <a:rPr lang="en-US" sz="1400" b="1" err="1"/>
              <a:t>leur</a:t>
            </a:r>
            <a:r>
              <a:rPr lang="en-US" sz="1400" b="1"/>
              <a:t> enfants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-US" sz="1400" b="1" err="1"/>
              <a:t>Alerter</a:t>
            </a:r>
            <a:r>
              <a:rPr lang="en-US" sz="1400" b="1"/>
              <a:t> les enfants sur les </a:t>
            </a:r>
            <a:r>
              <a:rPr lang="en-US" sz="1400" b="1" err="1"/>
              <a:t>potentiels</a:t>
            </a:r>
            <a:r>
              <a:rPr lang="en-US" sz="1400" b="1"/>
              <a:t> </a:t>
            </a:r>
            <a:r>
              <a:rPr lang="en-US" sz="1400" b="1" err="1"/>
              <a:t>risques</a:t>
            </a:r>
            <a:r>
              <a:rPr lang="en-US" sz="1400" b="1"/>
              <a:t> de </a:t>
            </a:r>
            <a:r>
              <a:rPr lang="en-US" sz="1400" b="1" err="1"/>
              <a:t>l'abus</a:t>
            </a:r>
            <a:r>
              <a:rPr lang="en-US" sz="1400" b="1"/>
              <a:t> des </a:t>
            </a:r>
            <a:r>
              <a:rPr lang="en-US" sz="1400" b="1" err="1"/>
              <a:t>écrans</a:t>
            </a:r>
            <a:r>
              <a:rPr lang="en-US" sz="1400" b="1"/>
              <a:t> 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en-US" sz="1400" b="1"/>
              <a:t>Assurer que </a:t>
            </a:r>
            <a:r>
              <a:rPr lang="en-US" sz="1400" b="1" err="1"/>
              <a:t>nos</a:t>
            </a:r>
            <a:r>
              <a:rPr lang="en-US" sz="1400" b="1"/>
              <a:t> </a:t>
            </a:r>
            <a:r>
              <a:rPr lang="en-US" sz="1400" b="1" err="1"/>
              <a:t>produits</a:t>
            </a:r>
            <a:r>
              <a:rPr lang="en-US" sz="1400" b="1"/>
              <a:t> </a:t>
            </a:r>
            <a:r>
              <a:rPr lang="en-US" sz="1400" b="1" err="1"/>
              <a:t>soit</a:t>
            </a:r>
            <a:r>
              <a:rPr lang="en-US" sz="1400" b="1"/>
              <a:t> </a:t>
            </a:r>
            <a:r>
              <a:rPr lang="en-US" sz="1400" b="1" err="1"/>
              <a:t>conforme</a:t>
            </a:r>
            <a:r>
              <a:rPr lang="en-US" sz="1400" b="1"/>
              <a:t> au code </a:t>
            </a:r>
            <a:r>
              <a:rPr lang="en-US" sz="1400" b="1" err="1"/>
              <a:t>éthique</a:t>
            </a:r>
            <a:r>
              <a:rPr lang="en-US" sz="1400" b="1"/>
              <a:t> </a:t>
            </a:r>
            <a:r>
              <a:rPr lang="en-US" sz="1400" b="1" err="1"/>
              <a:t>en</a:t>
            </a:r>
            <a:r>
              <a:rPr lang="en-US" sz="1400" b="1"/>
              <a:t> </a:t>
            </a:r>
            <a:r>
              <a:rPr lang="en-US" sz="1400" b="1" err="1"/>
              <a:t>vigueur</a:t>
            </a:r>
            <a:r>
              <a:rPr lang="en-US" sz="1400" b="1"/>
              <a:t> </a:t>
            </a:r>
          </a:p>
        </p:txBody>
      </p:sp>
      <p:pic>
        <p:nvPicPr>
          <p:cNvPr id="10" name="Google Shape;679;p46">
            <a:extLst>
              <a:ext uri="{FF2B5EF4-FFF2-40B4-BE49-F238E27FC236}">
                <a16:creationId xmlns:a16="http://schemas.microsoft.com/office/drawing/2014/main" id="{AC49B57C-06DA-FB49-AF84-D6127A300E7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402522">
            <a:off x="6263821" y="477441"/>
            <a:ext cx="419450" cy="55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46;p11">
            <a:extLst>
              <a:ext uri="{FF2B5EF4-FFF2-40B4-BE49-F238E27FC236}">
                <a16:creationId xmlns:a16="http://schemas.microsoft.com/office/drawing/2014/main" id="{64470435-67B7-4D4F-96F3-0BA7C2C39D2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7729" y="1106088"/>
            <a:ext cx="2621000" cy="33434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4171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 uiExpand="1" build="p"/>
      <p:bldP spid="24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58000">
              <a:schemeClr val="accent1">
                <a:lumMod val="60466"/>
                <a:lumOff val="39534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 txBox="1">
            <a:spLocks noGrp="1"/>
          </p:cNvSpPr>
          <p:nvPr>
            <p:ph type="title"/>
          </p:nvPr>
        </p:nvSpPr>
        <p:spPr>
          <a:xfrm>
            <a:off x="775350" y="204275"/>
            <a:ext cx="7593300" cy="95820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3200">
                <a:effectLst>
                  <a:outerShdw blurRad="76920" dist="31158" dir="7440000" algn="ctr" rotWithShape="0">
                    <a:srgbClr val="000000">
                      <a:alpha val="46062"/>
                    </a:srgbClr>
                  </a:outerShdw>
                </a:effectLst>
              </a:rPr>
              <a:t>Aspect politiques et économiques </a:t>
            </a:r>
            <a:endParaRPr sz="3200">
              <a:effectLst>
                <a:outerShdw blurRad="76920" dist="31158" dir="7440000" algn="ctr" rotWithShape="0">
                  <a:srgbClr val="000000">
                    <a:alpha val="46062"/>
                  </a:srgbClr>
                </a:outerShdw>
              </a:effectLst>
            </a:endParaRPr>
          </a:p>
        </p:txBody>
      </p:sp>
      <p:sp>
        <p:nvSpPr>
          <p:cNvPr id="268" name="Google Shape;268;p28"/>
          <p:cNvSpPr txBox="1">
            <a:spLocks noGrp="1"/>
          </p:cNvSpPr>
          <p:nvPr>
            <p:ph type="body" idx="1"/>
          </p:nvPr>
        </p:nvSpPr>
        <p:spPr>
          <a:xfrm>
            <a:off x="779099" y="1353950"/>
            <a:ext cx="2598722" cy="318402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Politiques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b="1"/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fr-CA" sz="1400" b="1"/>
              <a:t>Élaboration de règles et lois de cohésion pour un groupe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fr-CA" sz="1400" b="1"/>
              <a:t>Création d’une hiérarchie globale et commune.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fr-CA" sz="1400" b="1"/>
              <a:t>Création de rapport d’organisation pour une meilleur efficacité.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fr-CA" sz="1400" b="1"/>
              <a:t>Créations de différents postes pour une bon partage               des tâches.</a:t>
            </a:r>
          </a:p>
        </p:txBody>
      </p:sp>
      <p:sp>
        <p:nvSpPr>
          <p:cNvPr id="271" name="Google Shape;271;p28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275" name="Google Shape;275;p28"/>
          <p:cNvGrpSpPr/>
          <p:nvPr/>
        </p:nvGrpSpPr>
        <p:grpSpPr>
          <a:xfrm>
            <a:off x="6715673" y="1238675"/>
            <a:ext cx="2428325" cy="3645025"/>
            <a:chOff x="5864298" y="1238675"/>
            <a:chExt cx="2428325" cy="3645025"/>
          </a:xfrm>
        </p:grpSpPr>
        <p:pic>
          <p:nvPicPr>
            <p:cNvPr id="276" name="Google Shape;276;p28"/>
            <p:cNvPicPr preferRelativeResize="0"/>
            <p:nvPr/>
          </p:nvPicPr>
          <p:blipFill rotWithShape="1">
            <a:blip r:embed="rId3">
              <a:alphaModFix/>
            </a:blip>
            <a:srcRect r="14500"/>
            <a:stretch/>
          </p:blipFill>
          <p:spPr>
            <a:xfrm>
              <a:off x="5864298" y="1238675"/>
              <a:ext cx="2428325" cy="3645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7" name="Google Shape;277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087476" y="1833431"/>
              <a:ext cx="241950" cy="17079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" name="Google Shape;268;p28">
            <a:extLst>
              <a:ext uri="{FF2B5EF4-FFF2-40B4-BE49-F238E27FC236}">
                <a16:creationId xmlns:a16="http://schemas.microsoft.com/office/drawing/2014/main" id="{37543634-F003-5E47-BAE0-0737A7024197}"/>
              </a:ext>
            </a:extLst>
          </p:cNvPr>
          <p:cNvSpPr txBox="1">
            <a:spLocks/>
          </p:cNvSpPr>
          <p:nvPr/>
        </p:nvSpPr>
        <p:spPr>
          <a:xfrm>
            <a:off x="4055420" y="1353949"/>
            <a:ext cx="2379115" cy="318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▪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▫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⬝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⬞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800"/>
              <a:buFont typeface="IBM Plex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pPr marL="0" indent="0">
              <a:lnSpc>
                <a:spcPct val="100000"/>
              </a:lnSpc>
              <a:buFont typeface="IBM Plex Sans Condensed"/>
              <a:buNone/>
            </a:pPr>
            <a:r>
              <a:rPr lang="en-CA" b="1" err="1"/>
              <a:t>Économiques</a:t>
            </a:r>
            <a:endParaRPr lang="en-CA" b="1"/>
          </a:p>
          <a:p>
            <a:pPr marL="0" indent="0">
              <a:lnSpc>
                <a:spcPct val="100000"/>
              </a:lnSpc>
              <a:buFont typeface="IBM Plex Sans Condensed"/>
              <a:buNone/>
            </a:pPr>
            <a:endParaRPr lang="en-CA" b="1"/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fr-CA" sz="1200" b="1"/>
              <a:t>Permettre une meilleure prise de décision face à la résolution de problèmes économiques particuliers.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fr-CA" sz="1200" b="1"/>
              <a:t>Choix de la possibilité la plus rentable économiquement parmi plusieurs.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fr-CA" sz="1200" b="1"/>
              <a:t>Fournir certains principes et méthodes d’analyse.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</a:pPr>
            <a:r>
              <a:rPr lang="fr-CA" sz="1200" b="1"/>
              <a:t>Être un acteur du développement durable.</a:t>
            </a:r>
          </a:p>
        </p:txBody>
      </p:sp>
      <p:pic>
        <p:nvPicPr>
          <p:cNvPr id="10" name="Google Shape;286;p29">
            <a:extLst>
              <a:ext uri="{FF2B5EF4-FFF2-40B4-BE49-F238E27FC236}">
                <a16:creationId xmlns:a16="http://schemas.microsoft.com/office/drawing/2014/main" id="{51259AF7-5AFD-504B-86D7-B2D56B7B229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0421" y="866380"/>
            <a:ext cx="405252" cy="4875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54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 uiExpand="1" build="p"/>
      <p:bldP spid="24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0997" y="576525"/>
            <a:ext cx="1496437" cy="1343865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33"/>
          <p:cNvSpPr/>
          <p:nvPr/>
        </p:nvSpPr>
        <p:spPr>
          <a:xfrm>
            <a:off x="6452663" y="985601"/>
            <a:ext cx="1073096" cy="3168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rgbClr val="9FFAFF"/>
                    </a:gs>
                    <a:gs pos="58000">
                      <a:schemeClr val="accent1"/>
                    </a:gs>
                    <a:gs pos="100000">
                      <a:schemeClr val="accent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Bebas Neue"/>
              </a:rPr>
              <a:t>Thanks!</a:t>
            </a:r>
          </a:p>
        </p:txBody>
      </p:sp>
      <p:pic>
        <p:nvPicPr>
          <p:cNvPr id="356" name="Google Shape;35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0400" y="1128926"/>
            <a:ext cx="2904825" cy="3705499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33"/>
          <p:cNvSpPr txBox="1">
            <a:spLocks noGrp="1"/>
          </p:cNvSpPr>
          <p:nvPr>
            <p:ph type="body" idx="4294967295"/>
          </p:nvPr>
        </p:nvSpPr>
        <p:spPr>
          <a:xfrm>
            <a:off x="1460607" y="1959274"/>
            <a:ext cx="4128824" cy="122495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Any questions?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8" name="Google Shape;358;p33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3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Notre </a:t>
            </a:r>
            <a:r>
              <a:rPr lang="en-CA" err="1"/>
              <a:t>équipe</a:t>
            </a:r>
            <a:r>
              <a:rPr lang="en-CA"/>
              <a:t> </a:t>
            </a:r>
            <a:endParaRPr/>
          </a:p>
        </p:txBody>
      </p:sp>
      <p:sp>
        <p:nvSpPr>
          <p:cNvPr id="559" name="Google Shape;559;p43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560" name="Google Shape;560;p43"/>
          <p:cNvPicPr/>
          <p:nvPr/>
        </p:nvPicPr>
        <p:blipFill>
          <a:blip r:embed="rId3"/>
          <a:srcRect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1" name="Google Shape;561;p43"/>
          <p:cNvSpPr txBox="1"/>
          <p:nvPr/>
        </p:nvSpPr>
        <p:spPr>
          <a:xfrm>
            <a:off x="860325" y="3379000"/>
            <a:ext cx="1489200" cy="1051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Serge </a:t>
            </a:r>
            <a:r>
              <a:rPr lang="en" sz="1200" b="1" err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Tsongo</a:t>
            </a:r>
            <a:endParaRPr lang="en" sz="1200" b="1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</a:br>
            <a:r>
              <a:rPr lang="en" sz="1200" b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IBM Plex Sans Condensed"/>
              </a:rPr>
              <a:t>Chief </a:t>
            </a:r>
            <a:r>
              <a:rPr lang="en" sz="1200" b="1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IBM Plex Sans Condensed"/>
              </a:rPr>
              <a:t>Exectuive</a:t>
            </a:r>
            <a:r>
              <a:rPr lang="en" sz="1200" b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IBM Plex Sans Condensed"/>
              </a:rPr>
              <a:t> Officer</a:t>
            </a:r>
            <a:endParaRPr sz="1200" b="1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IBM Plex Sans Condensed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pic>
        <p:nvPicPr>
          <p:cNvPr id="562" name="Google Shape;562;p43"/>
          <p:cNvPicPr preferRelativeResize="0"/>
          <p:nvPr/>
        </p:nvPicPr>
        <p:blipFill>
          <a:blip r:embed="rId4"/>
          <a:srcRect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3" name="Google Shape;563;p43"/>
          <p:cNvSpPr txBox="1"/>
          <p:nvPr/>
        </p:nvSpPr>
        <p:spPr>
          <a:xfrm>
            <a:off x="2840050" y="3379000"/>
            <a:ext cx="1489200" cy="1051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Kenneth Sidibe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</a:br>
            <a:r>
              <a:rPr lang="en" sz="1200" b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IBM Plex Sans Condensed"/>
              </a:rPr>
              <a:t>C</a:t>
            </a:r>
            <a:r>
              <a:rPr lang="en-CA" sz="1200" b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IBM Plex Sans Condensed"/>
              </a:rPr>
              <a:t>h</a:t>
            </a:r>
            <a:r>
              <a:rPr lang="en" sz="1200" b="1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IBM Plex Sans Condensed"/>
              </a:rPr>
              <a:t>ief</a:t>
            </a:r>
            <a:r>
              <a:rPr lang="en" sz="1200" b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IBM Plex Sans Condensed"/>
              </a:rPr>
              <a:t> Technician Officer</a:t>
            </a:r>
            <a:endParaRPr lang="en-CA" sz="1200" b="1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IBM Plex Sans Condensed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pic>
        <p:nvPicPr>
          <p:cNvPr id="564" name="Google Shape;564;p43"/>
          <p:cNvPicPr preferRelativeResize="0"/>
          <p:nvPr/>
        </p:nvPicPr>
        <p:blipFill>
          <a:blip r:embed="rId5"/>
          <a:srcRect/>
          <a:stretch/>
        </p:blipFill>
        <p:spPr>
          <a:xfrm>
            <a:off x="48197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5" name="Google Shape;565;p43"/>
          <p:cNvSpPr txBox="1"/>
          <p:nvPr/>
        </p:nvSpPr>
        <p:spPr>
          <a:xfrm>
            <a:off x="4819775" y="3379000"/>
            <a:ext cx="1489200" cy="1051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Dalila </a:t>
            </a:r>
            <a:r>
              <a:rPr lang="en" sz="1200" b="1" err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Ouédraogo</a:t>
            </a:r>
            <a:endParaRPr lang="en" sz="1200" b="1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algn="ctr"/>
            <a:br>
              <a:rPr lang="en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</a:br>
            <a:r>
              <a:rPr lang="en" sz="1200" b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IBM Plex Sans Condensed"/>
              </a:rPr>
              <a:t>Chief Financial Officer</a:t>
            </a:r>
            <a:endParaRPr sz="1200" b="1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IBM Plex Sans Condensed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pic>
        <p:nvPicPr>
          <p:cNvPr id="566" name="Google Shape;566;p43"/>
          <p:cNvPicPr preferRelativeResize="0"/>
          <p:nvPr/>
        </p:nvPicPr>
        <p:blipFill>
          <a:blip r:embed="rId6"/>
          <a:srcRect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7" name="Google Shape;567;p43"/>
          <p:cNvSpPr txBox="1"/>
          <p:nvPr/>
        </p:nvSpPr>
        <p:spPr>
          <a:xfrm>
            <a:off x="6799500" y="3379000"/>
            <a:ext cx="1489200" cy="896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>
              <a:buFont typeface="Arial"/>
              <a:buNone/>
            </a:pPr>
            <a:r>
              <a:rPr lang="en" sz="1200" b="1" err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Decaho</a:t>
            </a:r>
            <a:r>
              <a:rPr lang="en" sz="12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 </a:t>
            </a:r>
            <a:r>
              <a:rPr lang="en" sz="1200" b="1" err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Gbegbe</a:t>
            </a:r>
            <a:endParaRPr lang="en" sz="1200" b="1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0" lvl="0" indent="0" algn="ctr">
              <a:buFont typeface="Arial"/>
              <a:buNone/>
            </a:pPr>
            <a:br>
              <a:rPr lang="en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</a:br>
            <a:r>
              <a:rPr lang="en" sz="1200" b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IBM Plex Sans Condensed"/>
              </a:rPr>
              <a:t>Chief Operating Officer</a:t>
            </a:r>
            <a:endParaRPr sz="1200" b="1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IBM Plex Sans Condensed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0997" y="347925"/>
            <a:ext cx="1496437" cy="1343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8300" y="1156818"/>
            <a:ext cx="2806925" cy="3745883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779100" y="1517488"/>
            <a:ext cx="4960500" cy="162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Apprendre</a:t>
            </a:r>
            <a:r>
              <a:rPr lang="en"/>
              <a:t> </a:t>
            </a:r>
            <a:r>
              <a:rPr lang="en" err="1"/>
              <a:t>est</a:t>
            </a:r>
            <a:r>
              <a:rPr lang="en"/>
              <a:t> </a:t>
            </a:r>
            <a:r>
              <a:rPr lang="en" err="1"/>
              <a:t>essenti</a:t>
            </a:r>
            <a:r>
              <a:rPr lang="en-CA"/>
              <a:t>el.</a:t>
            </a:r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"/>
          </p:nvPr>
        </p:nvSpPr>
        <p:spPr>
          <a:xfrm>
            <a:off x="779100" y="3242312"/>
            <a:ext cx="4960500" cy="96802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CA" err="1"/>
              <a:t>Pourtant</a:t>
            </a:r>
            <a:r>
              <a:rPr lang="en-CA"/>
              <a:t> </a:t>
            </a:r>
            <a:r>
              <a:rPr lang="en-CA" err="1"/>
              <a:t>c’est</a:t>
            </a:r>
            <a:r>
              <a:rPr lang="en-CA"/>
              <a:t> </a:t>
            </a:r>
            <a:r>
              <a:rPr lang="en-CA" err="1"/>
              <a:t>une</a:t>
            </a:r>
            <a:r>
              <a:rPr lang="en-CA"/>
              <a:t> </a:t>
            </a:r>
            <a:r>
              <a:rPr lang="en-CA" err="1"/>
              <a:t>activitée</a:t>
            </a:r>
            <a:r>
              <a:rPr lang="en-CA"/>
              <a:t> </a:t>
            </a:r>
            <a:r>
              <a:rPr lang="en-CA" err="1"/>
              <a:t>très</a:t>
            </a:r>
            <a:r>
              <a:rPr lang="en-CA"/>
              <a:t> </a:t>
            </a:r>
            <a:r>
              <a:rPr lang="en-CA" err="1"/>
              <a:t>compliquée</a:t>
            </a:r>
            <a:r>
              <a:rPr lang="en-CA"/>
              <a:t>.</a:t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>
            <a:off x="6815202" y="576011"/>
            <a:ext cx="251950" cy="7001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rgbClr val="FF9F4D"/>
                    </a:gs>
                    <a:gs pos="58000">
                      <a:schemeClr val="accent5"/>
                    </a:gs>
                    <a:gs pos="100000">
                      <a:schemeClr val="accent5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Bebas Neue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body" idx="1"/>
          </p:nvPr>
        </p:nvSpPr>
        <p:spPr>
          <a:xfrm>
            <a:off x="1286575" y="1250325"/>
            <a:ext cx="4844700" cy="265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  <a:buNone/>
            </a:pPr>
            <a:r>
              <a:rPr lang="en"/>
              <a:t>“</a:t>
            </a:r>
            <a:r>
              <a:rPr lang="en-CA" i="0"/>
              <a:t>La </a:t>
            </a:r>
            <a:r>
              <a:rPr lang="en-CA" i="0" err="1"/>
              <a:t>seule</a:t>
            </a:r>
            <a:r>
              <a:rPr lang="en-CA" i="0"/>
              <a:t> chose qui </a:t>
            </a:r>
            <a:r>
              <a:rPr lang="en-CA" i="0" err="1"/>
              <a:t>interfère</a:t>
            </a:r>
            <a:r>
              <a:rPr lang="en-CA" i="0"/>
              <a:t> avec mon </a:t>
            </a:r>
            <a:r>
              <a:rPr lang="en-CA" i="0" err="1"/>
              <a:t>apprentissage</a:t>
            </a:r>
            <a:r>
              <a:rPr lang="en-CA" i="0"/>
              <a:t> </a:t>
            </a:r>
            <a:r>
              <a:rPr lang="en-CA" i="0" err="1"/>
              <a:t>est</a:t>
            </a:r>
            <a:r>
              <a:rPr lang="en-CA" i="0"/>
              <a:t> mon </a:t>
            </a:r>
            <a:r>
              <a:rPr lang="en-CA" i="0" err="1"/>
              <a:t>éducation</a:t>
            </a:r>
            <a:r>
              <a:rPr lang="en"/>
              <a:t>”.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Albert Einstein</a:t>
            </a:r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90" name="Google Shape;90;p15"/>
          <p:cNvPicPr preferRelativeResize="0"/>
          <p:nvPr/>
        </p:nvPicPr>
        <p:blipFill rotWithShape="1">
          <a:blip r:embed="rId3">
            <a:alphaModFix/>
          </a:blip>
          <a:srcRect r="20898" b="32619"/>
          <a:stretch/>
        </p:blipFill>
        <p:spPr>
          <a:xfrm>
            <a:off x="5826900" y="1367600"/>
            <a:ext cx="3317100" cy="37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14:reveal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4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542066" y="1229056"/>
            <a:ext cx="2680164" cy="327682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Notre </a:t>
            </a:r>
            <a:r>
              <a:rPr lang="en" b="1" err="1"/>
              <a:t>Clientèle</a:t>
            </a:r>
            <a:endParaRPr lang="en" b="1"/>
          </a:p>
          <a:p>
            <a:pPr marL="342900" indent="-342900"/>
            <a:r>
              <a:rPr lang="en-CA" b="1"/>
              <a:t>Écoles </a:t>
            </a:r>
            <a:r>
              <a:rPr lang="en" sz="4000"/>
              <a:t>🏫</a:t>
            </a:r>
            <a:endParaRPr lang="en-CA" b="1"/>
          </a:p>
          <a:p>
            <a:pPr marL="342900" indent="-342900"/>
            <a:r>
              <a:rPr lang="en-CA" b="1" err="1"/>
              <a:t>Entreprises</a:t>
            </a:r>
            <a:r>
              <a:rPr lang="en-CA" b="1"/>
              <a:t> de </a:t>
            </a:r>
            <a:r>
              <a:rPr lang="en-CA" b="1" err="1"/>
              <a:t>soutien</a:t>
            </a:r>
            <a:r>
              <a:rPr lang="en-CA" b="1"/>
              <a:t> </a:t>
            </a:r>
            <a:r>
              <a:rPr lang="en-CA" b="1" err="1"/>
              <a:t>scolaires</a:t>
            </a:r>
            <a:r>
              <a:rPr lang="en-CA" b="1"/>
              <a:t> </a:t>
            </a:r>
            <a:r>
              <a:rPr lang="en" sz="3600"/>
              <a:t>🫂</a:t>
            </a:r>
            <a:endParaRPr lang="en-CA" sz="3600" b="1"/>
          </a:p>
          <a:p>
            <a:pPr marL="342900" indent="-342900"/>
            <a:r>
              <a:rPr lang="en-CA" b="1" err="1"/>
              <a:t>Familles</a:t>
            </a:r>
            <a:r>
              <a:rPr lang="en-CA" b="1"/>
              <a:t> </a:t>
            </a:r>
            <a:r>
              <a:rPr lang="en-CA" sz="4000" b="1"/>
              <a:t>👨‍👩‍👧‍👦</a:t>
            </a:r>
            <a:endParaRPr b="1"/>
          </a:p>
        </p:txBody>
      </p:sp>
      <p:sp>
        <p:nvSpPr>
          <p:cNvPr id="130" name="Google Shape;130;p18"/>
          <p:cNvSpPr txBox="1">
            <a:spLocks noGrp="1"/>
          </p:cNvSpPr>
          <p:nvPr>
            <p:ph type="title"/>
          </p:nvPr>
        </p:nvSpPr>
        <p:spPr>
          <a:xfrm>
            <a:off x="542066" y="615757"/>
            <a:ext cx="7593300" cy="52503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N</a:t>
            </a:r>
            <a:r>
              <a:rPr lang="en" err="1"/>
              <a:t>otre</a:t>
            </a:r>
            <a:r>
              <a:rPr lang="en"/>
              <a:t> </a:t>
            </a:r>
            <a:r>
              <a:rPr lang="en" err="1"/>
              <a:t>analyse</a:t>
            </a:r>
            <a:r>
              <a:rPr lang="en"/>
              <a:t> du </a:t>
            </a:r>
            <a:r>
              <a:rPr lang="en" err="1"/>
              <a:t>marché</a:t>
            </a:r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2"/>
          </p:nvPr>
        </p:nvSpPr>
        <p:spPr>
          <a:xfrm>
            <a:off x="3524253" y="1223665"/>
            <a:ext cx="23247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b="1" err="1"/>
              <a:t>Produits</a:t>
            </a:r>
            <a:r>
              <a:rPr lang="en-CA" b="1"/>
              <a:t> sur le </a:t>
            </a:r>
            <a:r>
              <a:rPr lang="en-CA" b="1" err="1"/>
              <a:t>marché</a:t>
            </a:r>
            <a:endParaRPr lang="en-CA" b="1"/>
          </a:p>
          <a:p>
            <a:pPr marL="342900" indent="-342900">
              <a:lnSpc>
                <a:spcPct val="150000"/>
              </a:lnSpc>
            </a:pPr>
            <a:r>
              <a:rPr lang="en-CA" b="1"/>
              <a:t>Scratch Jr</a:t>
            </a:r>
          </a:p>
          <a:p>
            <a:pPr marL="342900" indent="-342900">
              <a:lnSpc>
                <a:spcPct val="150000"/>
              </a:lnSpc>
            </a:pPr>
            <a:r>
              <a:rPr lang="en-CA" b="1" dirty="0"/>
              <a:t>Kibo</a:t>
            </a:r>
            <a:endParaRPr lang="en-CA" b="1"/>
          </a:p>
          <a:p>
            <a:pPr marL="342900" indent="-342900">
              <a:lnSpc>
                <a:spcPct val="150000"/>
              </a:lnSpc>
            </a:pPr>
            <a:r>
              <a:rPr lang="en-CA" b="1"/>
              <a:t>Les </a:t>
            </a:r>
            <a:r>
              <a:rPr lang="en-CA" b="1" err="1"/>
              <a:t>lapins</a:t>
            </a:r>
            <a:r>
              <a:rPr lang="en-CA" b="1"/>
              <a:t> </a:t>
            </a:r>
            <a:r>
              <a:rPr lang="en-CA" b="1" err="1"/>
              <a:t>crétins</a:t>
            </a:r>
            <a:endParaRPr lang="en-CA" b="1"/>
          </a:p>
          <a:p>
            <a:pPr marL="342900" indent="-342900">
              <a:lnSpc>
                <a:spcPct val="150000"/>
              </a:lnSpc>
            </a:pPr>
            <a:r>
              <a:rPr lang="en-CA" b="1"/>
              <a:t>Splash Learn</a:t>
            </a:r>
            <a:endParaRPr b="1"/>
          </a:p>
        </p:txBody>
      </p:sp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341" y="483365"/>
            <a:ext cx="2904825" cy="3705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265078">
            <a:off x="5747886" y="598638"/>
            <a:ext cx="419450" cy="5592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089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 uiExpand="1" build="p"/>
      <p:bldP spid="131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>
            <a:spLocks noGrp="1"/>
          </p:cNvSpPr>
          <p:nvPr>
            <p:ph type="title"/>
          </p:nvPr>
        </p:nvSpPr>
        <p:spPr>
          <a:xfrm>
            <a:off x="779100" y="972875"/>
            <a:ext cx="3457800" cy="981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Les Enfants </a:t>
            </a:r>
            <a:r>
              <a:rPr lang="en-CA" err="1"/>
              <a:t>aprennent</a:t>
            </a:r>
            <a:r>
              <a:rPr lang="en-CA"/>
              <a:t> </a:t>
            </a:r>
            <a:r>
              <a:rPr lang="en-CA" err="1"/>
              <a:t>mieux</a:t>
            </a:r>
            <a:r>
              <a:rPr lang="en-CA"/>
              <a:t> </a:t>
            </a:r>
            <a:r>
              <a:rPr lang="en-CA" err="1"/>
              <a:t>en</a:t>
            </a:r>
            <a:r>
              <a:rPr lang="en-CA"/>
              <a:t> </a:t>
            </a:r>
            <a:r>
              <a:rPr lang="en-CA" err="1"/>
              <a:t>s’amusant</a:t>
            </a:r>
            <a:endParaRPr/>
          </a:p>
        </p:txBody>
      </p:sp>
      <p:pic>
        <p:nvPicPr>
          <p:cNvPr id="151" name="Google Shape;151;p20"/>
          <p:cNvPicPr preferRelativeResize="0"/>
          <p:nvPr/>
        </p:nvPicPr>
        <p:blipFill>
          <a:blip r:embed="rId3"/>
          <a:srcRect l="21878" r="21878"/>
          <a:stretch/>
        </p:blipFill>
        <p:spPr>
          <a:xfrm>
            <a:off x="4578175" y="633287"/>
            <a:ext cx="3826200" cy="3826200"/>
          </a:xfrm>
          <a:prstGeom prst="rect">
            <a:avLst/>
          </a:prstGeom>
          <a:noFill/>
          <a:ln w="114300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</p:pic>
      <p:pic>
        <p:nvPicPr>
          <p:cNvPr id="152" name="Google Shape;152;p20"/>
          <p:cNvPicPr preferRelativeResize="0"/>
          <p:nvPr/>
        </p:nvPicPr>
        <p:blipFill rotWithShape="1">
          <a:blip r:embed="rId4">
            <a:alphaModFix/>
          </a:blip>
          <a:srcRect r="20898" b="32619"/>
          <a:stretch/>
        </p:blipFill>
        <p:spPr>
          <a:xfrm>
            <a:off x="7206600" y="2938125"/>
            <a:ext cx="1937400" cy="220537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 txBox="1">
            <a:spLocks noGrp="1"/>
          </p:cNvSpPr>
          <p:nvPr>
            <p:ph type="body" idx="1"/>
          </p:nvPr>
        </p:nvSpPr>
        <p:spPr>
          <a:xfrm>
            <a:off x="779100" y="2076325"/>
            <a:ext cx="3457800" cy="2094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CA"/>
              <a:t>Nos </a:t>
            </a:r>
            <a:r>
              <a:rPr lang="en-CA" err="1"/>
              <a:t>logiciels</a:t>
            </a:r>
            <a:r>
              <a:rPr lang="en-CA"/>
              <a:t> </a:t>
            </a:r>
            <a:r>
              <a:rPr lang="en-CA" err="1"/>
              <a:t>vont</a:t>
            </a:r>
            <a:r>
              <a:rPr lang="en-CA"/>
              <a:t> </a:t>
            </a:r>
            <a:r>
              <a:rPr lang="en-CA" err="1"/>
              <a:t>énormement</a:t>
            </a:r>
            <a:r>
              <a:rPr lang="en-CA"/>
              <a:t> </a:t>
            </a:r>
            <a:r>
              <a:rPr lang="en-CA" err="1"/>
              <a:t>contribuer</a:t>
            </a:r>
            <a:r>
              <a:rPr lang="en-CA"/>
              <a:t> </a:t>
            </a:r>
            <a:r>
              <a:rPr lang="en-CA" err="1"/>
              <a:t>à</a:t>
            </a:r>
            <a:r>
              <a:rPr lang="en-CA"/>
              <a:t> booster </a:t>
            </a:r>
            <a:r>
              <a:rPr lang="en-CA" err="1"/>
              <a:t>cet</a:t>
            </a:r>
            <a:r>
              <a:rPr lang="en-CA"/>
              <a:t> aspect.</a:t>
            </a:r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0022943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27"/>
          <p:cNvGrpSpPr/>
          <p:nvPr/>
        </p:nvGrpSpPr>
        <p:grpSpPr>
          <a:xfrm>
            <a:off x="5209838" y="1136550"/>
            <a:ext cx="3610650" cy="1289700"/>
            <a:chOff x="5209838" y="1060350"/>
            <a:chExt cx="3610650" cy="1289700"/>
          </a:xfrm>
        </p:grpSpPr>
        <p:sp>
          <p:nvSpPr>
            <p:cNvPr id="237" name="Google Shape;237;p27"/>
            <p:cNvSpPr txBox="1"/>
            <p:nvPr/>
          </p:nvSpPr>
          <p:spPr>
            <a:xfrm>
              <a:off x="6696488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200" b="1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Mondialiser</a:t>
              </a:r>
              <a:r>
                <a:rPr lang="en-CA" sz="1200" b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</a:t>
              </a:r>
              <a:r>
                <a:rPr lang="en-CA" sz="1200" b="1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nos</a:t>
              </a:r>
              <a:r>
                <a:rPr lang="en-CA" sz="1200" b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</a:t>
              </a:r>
              <a:r>
                <a:rPr lang="en-CA" sz="1200" b="1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produits</a:t>
              </a:r>
              <a:endParaRPr sz="12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Publier</a:t>
              </a:r>
              <a:r>
                <a:rPr lang="en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</a:t>
              </a:r>
              <a:r>
                <a:rPr lang="en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nos</a:t>
              </a:r>
              <a:r>
                <a:rPr lang="en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jeux </a:t>
              </a:r>
              <a:r>
                <a:rPr lang="en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à</a:t>
              </a:r>
              <a:r>
                <a:rPr lang="en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travers le monde sur </a:t>
              </a:r>
              <a:r>
                <a:rPr lang="en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toutes</a:t>
              </a:r>
              <a:r>
                <a:rPr lang="en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les </a:t>
              </a:r>
              <a:r>
                <a:rPr lang="en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plateformes</a:t>
              </a:r>
              <a:r>
                <a:rPr lang="en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.</a:t>
              </a:r>
              <a:endParaRPr sz="8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endParaRPr>
            </a:p>
          </p:txBody>
        </p:sp>
        <p:cxnSp>
          <p:nvCxnSpPr>
            <p:cNvPr id="238" name="Google Shape;238;p27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sp>
        <p:nvSpPr>
          <p:cNvPr id="239" name="Google Shape;239;p27"/>
          <p:cNvSpPr/>
          <p:nvPr/>
        </p:nvSpPr>
        <p:spPr>
          <a:xfrm rot="3600185">
            <a:off x="3169983" y="1312831"/>
            <a:ext cx="2774659" cy="2774659"/>
          </a:xfrm>
          <a:prstGeom prst="blockArc">
            <a:avLst>
              <a:gd name="adj1" fmla="val 12622480"/>
              <a:gd name="adj2" fmla="val 19781569"/>
              <a:gd name="adj3" fmla="val 2077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0" name="Google Shape;240;p27"/>
          <p:cNvPicPr preferRelativeResize="0"/>
          <p:nvPr/>
        </p:nvPicPr>
        <p:blipFill rotWithShape="1">
          <a:blip r:embed="rId3">
            <a:alphaModFix/>
          </a:blip>
          <a:srcRect r="-4679" b="-3874"/>
          <a:stretch/>
        </p:blipFill>
        <p:spPr>
          <a:xfrm flipH="1">
            <a:off x="3309201" y="1812650"/>
            <a:ext cx="2405799" cy="3190201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7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Notre </a:t>
            </a:r>
            <a:r>
              <a:rPr lang="en" err="1"/>
              <a:t>stratégie</a:t>
            </a:r>
            <a:r>
              <a:rPr lang="en"/>
              <a:t> </a:t>
            </a:r>
            <a:r>
              <a:rPr lang="en" err="1"/>
              <a:t>commerciale</a:t>
            </a:r>
            <a:r>
              <a:rPr lang="en"/>
              <a:t> </a:t>
            </a:r>
            <a:endParaRPr/>
          </a:p>
        </p:txBody>
      </p:sp>
      <p:sp>
        <p:nvSpPr>
          <p:cNvPr id="242" name="Google Shape;242;p27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243" name="Google Shape;243;p27"/>
          <p:cNvGrpSpPr/>
          <p:nvPr/>
        </p:nvGrpSpPr>
        <p:grpSpPr>
          <a:xfrm>
            <a:off x="323513" y="2063000"/>
            <a:ext cx="2952125" cy="1289700"/>
            <a:chOff x="323513" y="1986800"/>
            <a:chExt cx="2952125" cy="1289700"/>
          </a:xfrm>
        </p:grpSpPr>
        <p:sp>
          <p:nvSpPr>
            <p:cNvPr id="244" name="Google Shape;244;p27"/>
            <p:cNvSpPr txBox="1"/>
            <p:nvPr/>
          </p:nvSpPr>
          <p:spPr>
            <a:xfrm>
              <a:off x="323513" y="198680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200" b="1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Vulgarisé</a:t>
              </a:r>
              <a:r>
                <a:rPr lang="en-CA" sz="1200" b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</a:t>
              </a:r>
              <a:r>
                <a:rPr lang="en-CA" sz="1200" b="1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nos</a:t>
              </a:r>
              <a:r>
                <a:rPr lang="en-CA" sz="1200" b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</a:t>
              </a:r>
              <a:r>
                <a:rPr lang="en-CA" sz="1200" b="1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logiciels</a:t>
              </a:r>
              <a:endParaRPr sz="12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Créer</a:t>
              </a:r>
              <a:r>
                <a:rPr lang="en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</a:t>
              </a:r>
              <a:r>
                <a:rPr lang="en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une</a:t>
              </a:r>
              <a:r>
                <a:rPr lang="en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relation de </a:t>
              </a:r>
              <a:r>
                <a:rPr lang="en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confiance</a:t>
              </a:r>
              <a:r>
                <a:rPr lang="en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avec les écoles et les enfants avec </a:t>
              </a:r>
              <a:r>
                <a:rPr lang="en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nos</a:t>
              </a:r>
              <a:r>
                <a:rPr lang="en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</a:t>
              </a:r>
              <a:r>
                <a:rPr lang="en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produits</a:t>
              </a:r>
              <a:r>
                <a:rPr lang="en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super </a:t>
              </a:r>
              <a:r>
                <a:rPr lang="en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attractifs</a:t>
              </a:r>
              <a:r>
                <a:rPr lang="en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</a:t>
              </a:r>
              <a:endParaRPr sz="8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endParaRPr>
            </a:p>
          </p:txBody>
        </p:sp>
        <p:cxnSp>
          <p:nvCxnSpPr>
            <p:cNvPr id="245" name="Google Shape;245;p27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46" name="Google Shape;246;p27"/>
          <p:cNvGrpSpPr/>
          <p:nvPr/>
        </p:nvGrpSpPr>
        <p:grpSpPr>
          <a:xfrm>
            <a:off x="5209838" y="3096650"/>
            <a:ext cx="3610650" cy="1289700"/>
            <a:chOff x="5209838" y="3020450"/>
            <a:chExt cx="3610650" cy="1289700"/>
          </a:xfrm>
        </p:grpSpPr>
        <p:sp>
          <p:nvSpPr>
            <p:cNvPr id="247" name="Google Shape;247;p27"/>
            <p:cNvSpPr txBox="1"/>
            <p:nvPr/>
          </p:nvSpPr>
          <p:spPr>
            <a:xfrm>
              <a:off x="6696488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200" b="1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Apporter</a:t>
              </a:r>
              <a:r>
                <a:rPr lang="en-CA" sz="1200" b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</a:t>
              </a:r>
              <a:r>
                <a:rPr lang="en-CA" sz="1200" b="1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nos</a:t>
              </a:r>
              <a:r>
                <a:rPr lang="en-CA" sz="1200" b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jeux </a:t>
              </a:r>
              <a:r>
                <a:rPr lang="en-CA" sz="1200" b="1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à</a:t>
              </a:r>
              <a:r>
                <a:rPr lang="en-CA" sz="1200" b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la </a:t>
              </a:r>
              <a:r>
                <a:rPr lang="en-CA" sz="1200" b="1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maison</a:t>
              </a:r>
              <a:endParaRPr sz="12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CA" sz="8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CA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Cibler</a:t>
              </a:r>
              <a:r>
                <a:rPr lang="en-CA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les </a:t>
              </a:r>
              <a:r>
                <a:rPr lang="en-CA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familles</a:t>
              </a:r>
              <a:r>
                <a:rPr lang="en-CA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 et enfants avec des jeux faits </a:t>
              </a:r>
              <a:r>
                <a:rPr lang="en-CA" sz="800" err="1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maison</a:t>
              </a:r>
              <a:r>
                <a:rPr lang="en-CA" sz="800">
                  <a:solidFill>
                    <a:schemeClr val="dk1"/>
                  </a:solidFill>
                  <a:latin typeface="IBM Plex Sans Condensed"/>
                  <a:ea typeface="IBM Plex Sans Condensed"/>
                  <a:cs typeface="IBM Plex Sans Condensed"/>
                  <a:sym typeface="IBM Plex Sans Condensed"/>
                </a:rPr>
                <a:t>.</a:t>
              </a:r>
              <a:endParaRPr lang="en-CA" sz="8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endParaRPr>
            </a:p>
          </p:txBody>
        </p:sp>
        <p:cxnSp>
          <p:nvCxnSpPr>
            <p:cNvPr id="248" name="Google Shape;248;p27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sp>
        <p:nvSpPr>
          <p:cNvPr id="249" name="Google Shape;249;p27"/>
          <p:cNvSpPr/>
          <p:nvPr/>
        </p:nvSpPr>
        <p:spPr>
          <a:xfrm rot="10800000">
            <a:off x="3183490" y="1291549"/>
            <a:ext cx="2774700" cy="2774700"/>
          </a:xfrm>
          <a:prstGeom prst="blockArc">
            <a:avLst>
              <a:gd name="adj1" fmla="val 12622480"/>
              <a:gd name="adj2" fmla="val 19662822"/>
              <a:gd name="adj3" fmla="val 2072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7"/>
          <p:cNvSpPr/>
          <p:nvPr/>
        </p:nvSpPr>
        <p:spPr>
          <a:xfrm rot="-3600185">
            <a:off x="3194618" y="1312434"/>
            <a:ext cx="2774659" cy="2774659"/>
          </a:xfrm>
          <a:prstGeom prst="blockArc">
            <a:avLst>
              <a:gd name="adj1" fmla="val 12622480"/>
              <a:gd name="adj2" fmla="val 19703271"/>
              <a:gd name="adj3" fmla="val 2085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1" name="Google Shape;251;p27"/>
          <p:cNvGrpSpPr/>
          <p:nvPr/>
        </p:nvGrpSpPr>
        <p:grpSpPr>
          <a:xfrm rot="-7200165">
            <a:off x="3337679" y="2955105"/>
            <a:ext cx="585011" cy="585536"/>
            <a:chOff x="1967628" y="812211"/>
            <a:chExt cx="588000" cy="588000"/>
          </a:xfrm>
        </p:grpSpPr>
        <p:sp>
          <p:nvSpPr>
            <p:cNvPr id="252" name="Google Shape;252;p27"/>
            <p:cNvSpPr/>
            <p:nvPr/>
          </p:nvSpPr>
          <p:spPr>
            <a:xfrm rot="39023">
              <a:off x="1970909" y="815492"/>
              <a:ext cx="581437" cy="581437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chemeClr val="accent1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7"/>
            <p:cNvSpPr/>
            <p:nvPr/>
          </p:nvSpPr>
          <p:spPr>
            <a:xfrm rot="10800000">
              <a:off x="1970875" y="815525"/>
              <a:ext cx="581400" cy="581400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" name="Google Shape;254;p27"/>
          <p:cNvGrpSpPr/>
          <p:nvPr/>
        </p:nvGrpSpPr>
        <p:grpSpPr>
          <a:xfrm>
            <a:off x="4264097" y="1308651"/>
            <a:ext cx="585001" cy="585530"/>
            <a:chOff x="1970048" y="811613"/>
            <a:chExt cx="588000" cy="588000"/>
          </a:xfrm>
        </p:grpSpPr>
        <p:sp>
          <p:nvSpPr>
            <p:cNvPr id="255" name="Google Shape;255;p27"/>
            <p:cNvSpPr/>
            <p:nvPr/>
          </p:nvSpPr>
          <p:spPr>
            <a:xfrm rot="39023">
              <a:off x="1973329" y="814894"/>
              <a:ext cx="581437" cy="581437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chemeClr val="accent2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7"/>
            <p:cNvSpPr/>
            <p:nvPr/>
          </p:nvSpPr>
          <p:spPr>
            <a:xfrm rot="10800000">
              <a:off x="1973295" y="814927"/>
              <a:ext cx="581400" cy="581400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" name="Google Shape;257;p27"/>
          <p:cNvGrpSpPr/>
          <p:nvPr/>
        </p:nvGrpSpPr>
        <p:grpSpPr>
          <a:xfrm rot="7200165">
            <a:off x="5229930" y="2933036"/>
            <a:ext cx="585011" cy="585536"/>
            <a:chOff x="1977085" y="811649"/>
            <a:chExt cx="588000" cy="588000"/>
          </a:xfrm>
        </p:grpSpPr>
        <p:sp>
          <p:nvSpPr>
            <p:cNvPr id="258" name="Google Shape;258;p27"/>
            <p:cNvSpPr/>
            <p:nvPr/>
          </p:nvSpPr>
          <p:spPr>
            <a:xfrm rot="39023">
              <a:off x="1980366" y="814930"/>
              <a:ext cx="581437" cy="581437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chemeClr val="dk2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259" name="Google Shape;259;p27"/>
            <p:cNvSpPr/>
            <p:nvPr/>
          </p:nvSpPr>
          <p:spPr>
            <a:xfrm rot="10800000">
              <a:off x="1980332" y="814963"/>
              <a:ext cx="581400" cy="581400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sp>
        <p:nvSpPr>
          <p:cNvPr id="260" name="Google Shape;260;p27"/>
          <p:cNvSpPr txBox="1"/>
          <p:nvPr/>
        </p:nvSpPr>
        <p:spPr>
          <a:xfrm>
            <a:off x="4334550" y="1383632"/>
            <a:ext cx="509100" cy="2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03 </a:t>
            </a:r>
            <a:endParaRPr sz="160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61" name="Google Shape;261;p27"/>
          <p:cNvSpPr txBox="1"/>
          <p:nvPr/>
        </p:nvSpPr>
        <p:spPr>
          <a:xfrm>
            <a:off x="3375648" y="3015760"/>
            <a:ext cx="509100" cy="2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01 </a:t>
            </a:r>
            <a:endParaRPr sz="160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62" name="Google Shape;262;p27"/>
          <p:cNvSpPr txBox="1"/>
          <p:nvPr/>
        </p:nvSpPr>
        <p:spPr>
          <a:xfrm>
            <a:off x="5281877" y="2986185"/>
            <a:ext cx="509100" cy="2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02 </a:t>
            </a:r>
            <a:endParaRPr sz="160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40964830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605971" y="1161316"/>
            <a:ext cx="2301108" cy="34544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CA" b="1" err="1"/>
              <a:t>Ressouces</a:t>
            </a:r>
            <a:r>
              <a:rPr lang="en-CA" b="1"/>
              <a:t> </a:t>
            </a:r>
            <a:r>
              <a:rPr lang="en-CA" b="1" err="1"/>
              <a:t>matérielles</a:t>
            </a:r>
            <a:endParaRPr lang="en-CA" b="1"/>
          </a:p>
          <a:p>
            <a:pPr marL="0" indent="0">
              <a:buNone/>
            </a:pPr>
            <a:endParaRPr lang="en-CA" b="1"/>
          </a:p>
          <a:p>
            <a:pPr marL="285750" indent="-285750"/>
            <a:r>
              <a:rPr lang="en-CA" b="1"/>
              <a:t>Local</a:t>
            </a:r>
          </a:p>
          <a:p>
            <a:pPr marL="285750" indent="-285750"/>
            <a:r>
              <a:rPr lang="en-CA" b="1" err="1"/>
              <a:t>Ordinateurs</a:t>
            </a:r>
            <a:r>
              <a:rPr lang="en-CA" b="1"/>
              <a:t> de bureau </a:t>
            </a:r>
            <a:r>
              <a:rPr lang="en-CA" b="1" err="1"/>
              <a:t>customisés</a:t>
            </a:r>
            <a:endParaRPr lang="en-CA" b="1"/>
          </a:p>
          <a:p>
            <a:pPr marL="285750" indent="-285750"/>
            <a:r>
              <a:rPr lang="en-CA" b="1" err="1"/>
              <a:t>Logiciels</a:t>
            </a:r>
            <a:r>
              <a:rPr lang="en-CA" b="1"/>
              <a:t> </a:t>
            </a:r>
            <a:r>
              <a:rPr lang="en-CA" b="1" err="1"/>
              <a:t>productif</a:t>
            </a:r>
            <a:endParaRPr lang="en-CA" b="1"/>
          </a:p>
          <a:p>
            <a:pPr marL="285750" indent="-285750"/>
            <a:r>
              <a:rPr lang="en-CA" b="1" err="1"/>
              <a:t>Fournitures</a:t>
            </a:r>
            <a:r>
              <a:rPr lang="en-CA" b="1"/>
              <a:t> de bureau</a:t>
            </a:r>
          </a:p>
          <a:p>
            <a:pPr marL="285750" indent="-285750"/>
            <a:r>
              <a:rPr lang="en-CA" b="1"/>
              <a:t>Mobilier</a:t>
            </a:r>
          </a:p>
          <a:p>
            <a:pPr marL="285750" indent="-285750"/>
            <a:r>
              <a:rPr lang="en-CA" b="1" err="1"/>
              <a:t>Décoration</a:t>
            </a:r>
            <a:endParaRPr b="1"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3583526" y="1224893"/>
            <a:ext cx="2459169" cy="318333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b="1" err="1"/>
              <a:t>Ressources</a:t>
            </a:r>
            <a:r>
              <a:rPr lang="en" b="1"/>
              <a:t> </a:t>
            </a:r>
            <a:r>
              <a:rPr lang="en" b="1" err="1"/>
              <a:t>humaines</a:t>
            </a:r>
            <a:endParaRPr lang="en" b="1"/>
          </a:p>
          <a:p>
            <a:pPr marL="0" indent="0">
              <a:buNone/>
            </a:pPr>
            <a:endParaRPr lang="en" b="1"/>
          </a:p>
          <a:p>
            <a:pPr marL="285750" indent="-285750">
              <a:lnSpc>
                <a:spcPct val="200000"/>
              </a:lnSpc>
            </a:pPr>
            <a:r>
              <a:rPr lang="en" b="1" err="1"/>
              <a:t>Équipe</a:t>
            </a:r>
            <a:r>
              <a:rPr lang="en" b="1"/>
              <a:t> </a:t>
            </a:r>
            <a:r>
              <a:rPr lang="en" b="1" err="1"/>
              <a:t>artistique</a:t>
            </a:r>
            <a:endParaRPr lang="en" b="1"/>
          </a:p>
          <a:p>
            <a:pPr marL="285750" indent="-285750">
              <a:lnSpc>
                <a:spcPct val="200000"/>
              </a:lnSpc>
            </a:pPr>
            <a:r>
              <a:rPr lang="en" b="1" err="1"/>
              <a:t>Équipe</a:t>
            </a:r>
            <a:r>
              <a:rPr lang="en" b="1"/>
              <a:t> de </a:t>
            </a:r>
            <a:r>
              <a:rPr lang="en" b="1" err="1"/>
              <a:t>développement</a:t>
            </a:r>
            <a:endParaRPr lang="en" b="1"/>
          </a:p>
          <a:p>
            <a:pPr marL="285750" indent="-285750">
              <a:lnSpc>
                <a:spcPct val="200000"/>
              </a:lnSpc>
            </a:pPr>
            <a:r>
              <a:rPr lang="en" b="1" err="1"/>
              <a:t>Équipe</a:t>
            </a:r>
            <a:r>
              <a:rPr lang="en" b="1"/>
              <a:t> de marketing</a:t>
            </a:r>
            <a:endParaRPr b="1"/>
          </a:p>
        </p:txBody>
      </p:sp>
      <p:sp>
        <p:nvSpPr>
          <p:cNvPr id="143" name="Google Shape;143;p19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 rotWithShape="1">
          <a:blip r:embed="rId3">
            <a:alphaModFix/>
          </a:blip>
          <a:srcRect r="7621"/>
          <a:stretch/>
        </p:blipFill>
        <p:spPr>
          <a:xfrm>
            <a:off x="6870010" y="1245304"/>
            <a:ext cx="2273990" cy="3285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6227" y="704305"/>
            <a:ext cx="485775" cy="4403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2813B3EF-E806-EE30-AEC1-147DBB8CEFA6}"/>
              </a:ext>
            </a:extLst>
          </p:cNvPr>
          <p:cNvSpPr txBox="1"/>
          <p:nvPr/>
        </p:nvSpPr>
        <p:spPr>
          <a:xfrm>
            <a:off x="605971" y="320221"/>
            <a:ext cx="4013199" cy="6155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400">
                <a:solidFill>
                  <a:schemeClr val="lt1"/>
                </a:solidFill>
                <a:effectLst>
                  <a:outerShdw blurRad="65024" dist="19009" dir="5400000" algn="ctr" rotWithShape="0">
                    <a:srgbClr val="000000">
                      <a:alpha val="39015"/>
                    </a:srgbClr>
                  </a:outerShdw>
                </a:effectLst>
                <a:latin typeface="Bebas Neue"/>
                <a:sym typeface="Bebas Neue"/>
              </a:rPr>
              <a:t>Ressources nécessaires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" grpId="0" uiExpand="1" build="p"/>
      <p:bldP spid="141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6000">
              <a:schemeClr val="accent1">
                <a:lumMod val="9000"/>
                <a:lumOff val="91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6688" y="1238675"/>
            <a:ext cx="2840226" cy="3645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6"/>
          <p:cNvSpPr txBox="1">
            <a:spLocks noGrp="1"/>
          </p:cNvSpPr>
          <p:nvPr>
            <p:ph type="ctrTitle" idx="4294967295"/>
          </p:nvPr>
        </p:nvSpPr>
        <p:spPr>
          <a:xfrm>
            <a:off x="2715050" y="571800"/>
            <a:ext cx="37140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10.000.000$</a:t>
            </a:r>
            <a:endParaRPr sz="4800"/>
          </a:p>
        </p:txBody>
      </p:sp>
      <p:sp>
        <p:nvSpPr>
          <p:cNvPr id="225" name="Google Shape;225;p26"/>
          <p:cNvSpPr txBox="1">
            <a:spLocks noGrp="1"/>
          </p:cNvSpPr>
          <p:nvPr>
            <p:ph type="subTitle" idx="4294967295"/>
          </p:nvPr>
        </p:nvSpPr>
        <p:spPr>
          <a:xfrm>
            <a:off x="2715050" y="1411308"/>
            <a:ext cx="37140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CA" sz="2400"/>
              <a:t>R</a:t>
            </a:r>
            <a:r>
              <a:rPr lang="en" sz="2400" err="1"/>
              <a:t>evenu</a:t>
            </a:r>
            <a:r>
              <a:rPr lang="en" sz="2400"/>
              <a:t> après </a:t>
            </a:r>
            <a:r>
              <a:rPr lang="en"/>
              <a:t>5</a:t>
            </a:r>
            <a:r>
              <a:rPr lang="en" sz="2400"/>
              <a:t> </a:t>
            </a:r>
            <a:r>
              <a:rPr lang="en" sz="2400" err="1"/>
              <a:t>ans</a:t>
            </a:r>
            <a:endParaRPr sz="2400"/>
          </a:p>
        </p:txBody>
      </p:sp>
      <p:sp>
        <p:nvSpPr>
          <p:cNvPr id="226" name="Google Shape;226;p26"/>
          <p:cNvSpPr txBox="1">
            <a:spLocks noGrp="1"/>
          </p:cNvSpPr>
          <p:nvPr>
            <p:ph type="ctrTitle" idx="4294967295"/>
          </p:nvPr>
        </p:nvSpPr>
        <p:spPr>
          <a:xfrm>
            <a:off x="2715050" y="3200693"/>
            <a:ext cx="37140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100%</a:t>
            </a:r>
            <a:endParaRPr sz="4800"/>
          </a:p>
        </p:txBody>
      </p:sp>
      <p:sp>
        <p:nvSpPr>
          <p:cNvPr id="227" name="Google Shape;227;p26"/>
          <p:cNvSpPr txBox="1">
            <a:spLocks noGrp="1"/>
          </p:cNvSpPr>
          <p:nvPr>
            <p:ph type="subTitle" idx="4294967295"/>
          </p:nvPr>
        </p:nvSpPr>
        <p:spPr>
          <a:xfrm>
            <a:off x="2715050" y="4040200"/>
            <a:ext cx="37140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CA"/>
              <a:t>N</a:t>
            </a:r>
            <a:r>
              <a:rPr lang="en-CA" sz="2400"/>
              <a:t>ouv</a:t>
            </a:r>
            <a:r>
              <a:rPr lang="en-CA"/>
              <a:t>eaux </a:t>
            </a:r>
            <a:r>
              <a:rPr lang="en-CA" err="1"/>
              <a:t>génies</a:t>
            </a:r>
            <a:r>
              <a:rPr lang="en-CA"/>
              <a:t> </a:t>
            </a:r>
            <a:r>
              <a:rPr lang="en-CA" err="1"/>
              <a:t>formés</a:t>
            </a:r>
            <a:endParaRPr sz="2400"/>
          </a:p>
        </p:txBody>
      </p:sp>
      <p:sp>
        <p:nvSpPr>
          <p:cNvPr id="228" name="Google Shape;228;p26"/>
          <p:cNvSpPr txBox="1">
            <a:spLocks noGrp="1"/>
          </p:cNvSpPr>
          <p:nvPr>
            <p:ph type="ctrTitle" idx="4294967295"/>
          </p:nvPr>
        </p:nvSpPr>
        <p:spPr>
          <a:xfrm>
            <a:off x="2715050" y="1886246"/>
            <a:ext cx="37140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200.000 enfants</a:t>
            </a:r>
            <a:endParaRPr sz="4800"/>
          </a:p>
        </p:txBody>
      </p:sp>
      <p:sp>
        <p:nvSpPr>
          <p:cNvPr id="229" name="Google Shape;229;p26"/>
          <p:cNvSpPr txBox="1">
            <a:spLocks noGrp="1"/>
          </p:cNvSpPr>
          <p:nvPr>
            <p:ph type="subTitle" idx="4294967295"/>
          </p:nvPr>
        </p:nvSpPr>
        <p:spPr>
          <a:xfrm>
            <a:off x="2715050" y="2725754"/>
            <a:ext cx="37140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CA" err="1"/>
              <a:t>Aidés</a:t>
            </a:r>
            <a:r>
              <a:rPr lang="en-CA"/>
              <a:t> </a:t>
            </a:r>
            <a:endParaRPr sz="2400"/>
          </a:p>
        </p:txBody>
      </p:sp>
      <p:sp>
        <p:nvSpPr>
          <p:cNvPr id="230" name="Google Shape;230;p26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31" name="Google Shape;23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32482" y="1369367"/>
            <a:ext cx="2572825" cy="3438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696;p47">
            <a:extLst>
              <a:ext uri="{FF2B5EF4-FFF2-40B4-BE49-F238E27FC236}">
                <a16:creationId xmlns:a16="http://schemas.microsoft.com/office/drawing/2014/main" id="{666B486D-049D-5F45-8C76-1FE5C92D09C9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39050" y="1774079"/>
            <a:ext cx="241950" cy="237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0"/>
      <p:bldP spid="225" grpId="0" build="p"/>
      <p:bldP spid="226" grpId="0"/>
      <p:bldP spid="227" grpId="0" build="p"/>
      <p:bldP spid="228" grpId="0"/>
      <p:bldP spid="22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4000">
              <a:schemeClr val="accent3">
                <a:lumMod val="49000"/>
                <a:lumOff val="51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>
            <a:spLocks noGrp="1"/>
          </p:cNvSpPr>
          <p:nvPr>
            <p:ph type="title"/>
          </p:nvPr>
        </p:nvSpPr>
        <p:spPr>
          <a:xfrm>
            <a:off x="651164" y="362529"/>
            <a:ext cx="7593300" cy="51952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Nos finances</a:t>
            </a:r>
            <a:endParaRPr/>
          </a:p>
        </p:txBody>
      </p:sp>
      <p:graphicFrame>
        <p:nvGraphicFramePr>
          <p:cNvPr id="188" name="Google Shape;188;p23"/>
          <p:cNvGraphicFramePr/>
          <p:nvPr>
            <p:extLst>
              <p:ext uri="{D42A27DB-BD31-4B8C-83A1-F6EECF244321}">
                <p14:modId xmlns:p14="http://schemas.microsoft.com/office/powerpoint/2010/main" val="4045175493"/>
              </p:ext>
            </p:extLst>
          </p:nvPr>
        </p:nvGraphicFramePr>
        <p:xfrm>
          <a:off x="651164" y="1129286"/>
          <a:ext cx="4973781" cy="3795876"/>
        </p:xfrm>
        <a:graphic>
          <a:graphicData uri="http://schemas.openxmlformats.org/drawingml/2006/table">
            <a:tbl>
              <a:tblPr>
                <a:noFill/>
                <a:tableStyleId>{5C7B9036-0881-475A-ADF6-831E9562A627}</a:tableStyleId>
              </a:tblPr>
              <a:tblGrid>
                <a:gridCol w="16579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79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79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648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200" err="1">
                          <a:solidFill>
                            <a:schemeClr val="lt1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Dépenses</a:t>
                      </a:r>
                      <a:endParaRPr sz="1200">
                        <a:solidFill>
                          <a:schemeClr val="lt1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err="1">
                          <a:solidFill>
                            <a:schemeClr val="lt1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Montant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 sur </a:t>
                      </a:r>
                      <a:r>
                        <a:rPr lang="en" sz="1200" err="1">
                          <a:solidFill>
                            <a:schemeClr val="lt1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une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 </a:t>
                      </a:r>
                      <a:r>
                        <a:rPr lang="en" sz="1200" err="1">
                          <a:solidFill>
                            <a:schemeClr val="lt1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année</a:t>
                      </a:r>
                      <a:endParaRPr sz="1200">
                        <a:solidFill>
                          <a:schemeClr val="lt1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err="1">
                          <a:solidFill>
                            <a:schemeClr val="lt1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Montant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 sur trois </a:t>
                      </a:r>
                      <a:r>
                        <a:rPr lang="en" sz="1200" err="1">
                          <a:solidFill>
                            <a:schemeClr val="lt1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années</a:t>
                      </a:r>
                      <a:endParaRPr sz="1200">
                        <a:solidFill>
                          <a:schemeClr val="lt1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56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err="1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Matérielles</a:t>
                      </a:r>
                      <a:endParaRPr lang="en" sz="1050">
                        <a:solidFill>
                          <a:schemeClr val="dk2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50 000$</a:t>
                      </a:r>
                      <a:endParaRPr sz="1100" b="1"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100 000$</a:t>
                      </a:r>
                      <a:endParaRPr sz="1100" b="1"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183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err="1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Salaire</a:t>
                      </a:r>
                      <a:endParaRPr sz="1050">
                        <a:solidFill>
                          <a:schemeClr val="dk2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600 000 $</a:t>
                      </a:r>
                    </a:p>
                  </a:txBody>
                  <a:tcPr marL="63500" marR="63500" marT="63500" marB="63500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1 800 000 $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7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err="1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Loyer</a:t>
                      </a:r>
                      <a:endParaRPr sz="1050">
                        <a:solidFill>
                          <a:schemeClr val="dk2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36 000$</a:t>
                      </a:r>
                    </a:p>
                  </a:txBody>
                  <a:tcPr marL="63500" marR="63500" marT="63500" marB="63500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108 000 $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044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50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Frais de </a:t>
                      </a:r>
                      <a:r>
                        <a:rPr lang="en-CA" sz="1050" err="1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déplacement</a:t>
                      </a:r>
                      <a:endParaRPr sz="1050">
                        <a:solidFill>
                          <a:schemeClr val="dk2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5 000$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15 000 $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802088"/>
                  </a:ext>
                </a:extLst>
              </a:tr>
              <a:tr h="46044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50" err="1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Assusrance</a:t>
                      </a:r>
                      <a:r>
                        <a:rPr lang="en-CA" sz="1050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, </a:t>
                      </a:r>
                      <a:r>
                        <a:rPr lang="en-CA" sz="1050" err="1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impôts</a:t>
                      </a:r>
                      <a:r>
                        <a:rPr lang="en-CA" sz="1050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 et taxes</a:t>
                      </a:r>
                      <a:endParaRPr sz="1050">
                        <a:solidFill>
                          <a:schemeClr val="dk2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45 000$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140 000 $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215745"/>
                  </a:ext>
                </a:extLst>
              </a:tr>
              <a:tr h="3287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50" err="1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Publicité</a:t>
                      </a:r>
                      <a:endParaRPr sz="1050">
                        <a:solidFill>
                          <a:schemeClr val="dk2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100  000 $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200 000 $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289472"/>
                  </a:ext>
                </a:extLst>
              </a:tr>
              <a:tr h="3287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50" err="1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Autres</a:t>
                      </a:r>
                      <a:r>
                        <a:rPr lang="en-CA" sz="1050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 </a:t>
                      </a:r>
                      <a:r>
                        <a:rPr lang="en-CA" sz="1050" err="1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dépenses</a:t>
                      </a:r>
                      <a:endParaRPr sz="1050">
                        <a:solidFill>
                          <a:schemeClr val="dk2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10 000$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40 000 $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861724"/>
                  </a:ext>
                </a:extLst>
              </a:tr>
              <a:tr h="52183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50">
                          <a:solidFill>
                            <a:schemeClr val="dk2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Total</a:t>
                      </a:r>
                      <a:endParaRPr sz="1050">
                        <a:solidFill>
                          <a:schemeClr val="dk2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846 000$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cs typeface="IBM Plex Sans Condensed"/>
                          <a:sym typeface="Arial"/>
                        </a:rPr>
                        <a:t>2 403 000 $</a:t>
                      </a:r>
                    </a:p>
                  </a:txBody>
                  <a:tcPr marL="63500" marR="63500" marT="63500" marB="63500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385460"/>
                  </a:ext>
                </a:extLst>
              </a:tr>
            </a:tbl>
          </a:graphicData>
        </a:graphic>
      </p:graphicFrame>
      <p:sp>
        <p:nvSpPr>
          <p:cNvPr id="189" name="Google Shape;189;p23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0416" y="882051"/>
            <a:ext cx="366071" cy="342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98;p16">
            <a:extLst>
              <a:ext uri="{FF2B5EF4-FFF2-40B4-BE49-F238E27FC236}">
                <a16:creationId xmlns:a16="http://schemas.microsoft.com/office/drawing/2014/main" id="{C18BC6CC-6974-A74C-8A14-1B6711768CA1}"/>
              </a:ext>
            </a:extLst>
          </p:cNvPr>
          <p:cNvGrpSpPr/>
          <p:nvPr/>
        </p:nvGrpSpPr>
        <p:grpSpPr>
          <a:xfrm>
            <a:off x="6153452" y="1204711"/>
            <a:ext cx="2840226" cy="3645025"/>
            <a:chOff x="5864288" y="1238675"/>
            <a:chExt cx="2840226" cy="3645025"/>
          </a:xfrm>
        </p:grpSpPr>
        <p:pic>
          <p:nvPicPr>
            <p:cNvPr id="8" name="Google Shape;99;p16">
              <a:extLst>
                <a:ext uri="{FF2B5EF4-FFF2-40B4-BE49-F238E27FC236}">
                  <a16:creationId xmlns:a16="http://schemas.microsoft.com/office/drawing/2014/main" id="{0BB98DB9-9E4D-CE4A-84B4-FC805F4112C7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864288" y="1238675"/>
              <a:ext cx="2840226" cy="3645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Google Shape;100;p16">
              <a:extLst>
                <a:ext uri="{FF2B5EF4-FFF2-40B4-BE49-F238E27FC236}">
                  <a16:creationId xmlns:a16="http://schemas.microsoft.com/office/drawing/2014/main" id="{6D1A5CA4-ED7B-1D4B-826D-C3C168620E58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087476" y="1833431"/>
              <a:ext cx="241950" cy="17079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800" decel="100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" accel="100000" fill="hold">
                                          <p:stCondLst>
                                            <p:cond delay="18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lavius template">
  <a:themeElements>
    <a:clrScheme name="Custom 347">
      <a:dk1>
        <a:srgbClr val="1E263A"/>
      </a:dk1>
      <a:lt1>
        <a:srgbClr val="FFFFFF"/>
      </a:lt1>
      <a:dk2>
        <a:srgbClr val="989CA7"/>
      </a:dk2>
      <a:lt2>
        <a:srgbClr val="EAEEF0"/>
      </a:lt2>
      <a:accent1>
        <a:srgbClr val="6DB9E4"/>
      </a:accent1>
      <a:accent2>
        <a:srgbClr val="9ECE46"/>
      </a:accent2>
      <a:accent3>
        <a:srgbClr val="ECCB49"/>
      </a:accent3>
      <a:accent4>
        <a:srgbClr val="F5A73B"/>
      </a:accent4>
      <a:accent5>
        <a:srgbClr val="F36846"/>
      </a:accent5>
      <a:accent6>
        <a:srgbClr val="DD73C3"/>
      </a:accent6>
      <a:hlink>
        <a:srgbClr val="293D6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624</Words>
  <Application>Microsoft Macintosh PowerPoint</Application>
  <PresentationFormat>On-screen Show (16:9)</PresentationFormat>
  <Paragraphs>164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Bebas Neue</vt:lpstr>
      <vt:lpstr>IBM Plex Sans Condensed</vt:lpstr>
      <vt:lpstr>Arial</vt:lpstr>
      <vt:lpstr>Helvetica Neue</vt:lpstr>
      <vt:lpstr>Flavius template</vt:lpstr>
      <vt:lpstr>Transformer l’école en un lieu d’apprentissage Amusant</vt:lpstr>
      <vt:lpstr>Apprendre est essentiel.</vt:lpstr>
      <vt:lpstr>PowerPoint Presentation</vt:lpstr>
      <vt:lpstr>Notre analyse du marché</vt:lpstr>
      <vt:lpstr>Les Enfants aprennent mieux en s’amusant</vt:lpstr>
      <vt:lpstr>Notre stratégie commerciale </vt:lpstr>
      <vt:lpstr>PowerPoint Presentation</vt:lpstr>
      <vt:lpstr>10.000.000$</vt:lpstr>
      <vt:lpstr>Nos finances</vt:lpstr>
      <vt:lpstr>Nos potentiels investisseur$ et production</vt:lpstr>
      <vt:lpstr>Santé et sécurité au travail</vt:lpstr>
      <vt:lpstr>Obligations éthique et légales envers la société et l’environnement</vt:lpstr>
      <vt:lpstr>Gestion des droits numériques</vt:lpstr>
      <vt:lpstr>Aspect politiques et économiques </vt:lpstr>
      <vt:lpstr>PowerPoint Presentation</vt:lpstr>
      <vt:lpstr>Notre équipe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 l’école en un lieu d’apprentissage Amusant</dc:title>
  <cp:lastModifiedBy>Kenneth Sidibe</cp:lastModifiedBy>
  <cp:revision>2</cp:revision>
  <dcterms:modified xsi:type="dcterms:W3CDTF">2022-04-15T02:34:46Z</dcterms:modified>
</cp:coreProperties>
</file>

<file path=docProps/thumbnail.jpeg>
</file>